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webp" ContentType="image/webp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12192000" cy="6858000"/>
  <p:notesSz cx="6858000" cy="12192000"/>
  <p:embeddedFontLst>
    <p:embeddedFont>
      <p:font typeface="MiSans" pitchFamily="34" charset="-122"/>
      <p:regular r:id="rId30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64394095" val="1228" rev64="64" revOS="3"/>
      <pr:smFileRevision xmlns:pr="smNativeData" xmlns="smNativeData" dt="1764394095" val="101"/>
      <pr:guideOptions xmlns:pr="smNativeData" xmlns="smNativeData" dt="1764394095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59" d="100"/>
          <a:sy n="59" d="100"/>
        </p:scale>
        <p:origin x="80" y="680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3" d="100"/>
        <a:sy n="13" d="100"/>
      </p:scale>
      <p:origin x="0" y="0"/>
    </p:cViewPr>
  </p:sorterViewPr>
  <p:notesViewPr>
    <p:cSldViewPr snapToGrid="0" snapToObjects="1">
      <p:cViewPr>
        <p:scale>
          <a:sx n="59" d="100"/>
          <a:sy n="59" d="100"/>
        </p:scale>
        <p:origin x="80" y="680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font" Target="fonts/font1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G5Q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5B34812E-60B6-6177-F88C-9622CFC20EC3}" type="datetime1">
              <a:t>7/23/19</a:t>
            </a:fld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endParaRPr lang="en-us" cap="none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rPr lang="en-us" cap="none"/>
              <a:t>Click to edit Master text styles</a:t>
            </a:r>
            <a:endParaRPr lang="en-us" cap="none"/>
          </a:p>
          <a:p>
            <a:pPr lvl="1"/>
            <a:r>
              <a:rPr lang="en-us" cap="none"/>
              <a:t>Second level</a:t>
            </a:r>
            <a:endParaRPr lang="en-us" cap="none"/>
          </a:p>
          <a:p>
            <a:pPr lvl="2"/>
            <a:r>
              <a:rPr lang="en-us" cap="none"/>
              <a:t>Third level</a:t>
            </a:r>
            <a:endParaRPr lang="en-us" cap="none"/>
          </a:p>
          <a:p>
            <a:pPr lvl="3"/>
            <a:r>
              <a:rPr lang="en-us" cap="none"/>
              <a:t>Fourth level</a:t>
            </a:r>
            <a:endParaRPr lang="en-us" cap="none"/>
          </a:p>
          <a:p>
            <a:pPr lvl="4"/>
            <a:r>
              <a:rPr lang="en-us" cap="none"/>
              <a:t>Fifth level</a:t>
            </a:r>
            <a:endParaRPr lang="en-us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+Qh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0A97F1DC-92E7-C207-A92F-6452BF615F31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themeOverride" Target="../theme/themeOverride10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themeOverride" Target="../theme/themeOverride11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themeOverride" Target="../theme/themeOverride12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themeOverride" Target="../theme/themeOverride13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themeOverride" Target="../theme/themeOverride14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themeOverride" Target="../theme/themeOverride15.xml"/></Relationships>
</file>

<file path=ppt/notesSlides/_rels/notesSlide1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themeOverride" Target="../theme/themeOverride16.xml"/></Relationships>
</file>

<file path=ppt/notesSlides/_rels/notesSlide1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themeOverride" Target="../theme/themeOverride17.xml"/></Relationships>
</file>

<file path=ppt/notesSlides/_rels/notesSlide1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themeOverride" Target="../theme/themeOverride18.xml"/></Relationships>
</file>

<file path=ppt/notesSlides/_rels/notesSlide1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themeOverride" Target="../theme/themeOverride19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2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themeOverride" Target="../theme/themeOverride20.xml"/></Relationships>
</file>

<file path=ppt/notesSlides/_rels/notesSlide2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themeOverride" Target="../theme/themeOverride21.xml"/></Relationships>
</file>

<file path=ppt/notesSlides/_rels/notesSlide2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themeOverride" Target="../theme/themeOverride22.xml"/></Relationships>
</file>

<file path=ppt/notesSlides/_rels/notesSlide2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themeOverride" Target="../theme/themeOverride23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B9034A7-E9C6-C5C2-8828-1F977A667E4A}" type="slidenum"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dHPH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11EB061D-53FC-BEF0-B253-A5A5481D44F0}" type="slidenum">
              <a:rPr lang="en-us" cap="none"/>
              <a:t>10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16A0FB31-7FFB-F50D-B518-8958B55643DC}" type="slidenum">
              <a:rPr lang="en-us" cap="none"/>
              <a:t>11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E1D0671-3FE3-48F0-ADA5-C9A548EB5B9C}" type="slidenum">
              <a:rPr lang="en-us" cap="none"/>
              <a:t>12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wU+y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5995EA60-2EB4-C01C-FA2D-D849A4630C8D}" type="slidenum">
              <a:rPr lang="en-us" cap="none"/>
              <a:t>13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046D66D-23DD-1320-93FE-D57598B06580}" type="slidenum">
              <a:rPr lang="en-us" cap="none"/>
              <a:t>14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7976724-6ACA-C291-842F-9CC4296172C9}" type="slidenum">
              <a:rPr lang="en-us" cap="none"/>
              <a:t>15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245E222-6CDF-1014-91FD-9A41ACB367CF}" type="slidenum">
              <a:rPr lang="en-us" cap="none"/>
              <a:t>16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92785D5-9BE4-7273-AA9F-6D26CBD15C38}" type="slidenum">
              <a:rPr lang="en-us" cap="none"/>
              <a:t>17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qEsj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75F717F2-BC98-A2E1-D64F-4AB45901201F}" type="slidenum">
              <a:rPr lang="en-us" cap="none"/>
              <a:t>18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qEsj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4257396A-24AF-02CF-E1EF-D29A77A11787}" type="slidenum">
              <a:rPr lang="en-us" cap="none"/>
              <a:t>19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3756EE38-76DA-0318-94EE-804DA0A062D5}" type="slidenum">
              <a:rPr lang="en-us" cap="none"/>
              <a:t>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012A85FF-B1EC-7F73-A292-4726CBDC5412}" type="slidenum">
              <a:rPr lang="en-us" cap="none"/>
              <a:t>20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43FFD2B1-FFAE-AA24-E047-09719C09165C}" type="slidenum">
              <a:rPr lang="en-us" cap="none"/>
              <a:t>21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60769044-0A8D-2366-C3CE-FC33DE8035A9}" type="slidenum">
              <a:rPr lang="en-us" cap="none"/>
              <a:t>22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781F72AD-E395-4A84-DBA7-15D13CE92D40}" type="slidenum">
              <a:rPr lang="en-us" cap="none"/>
              <a:t>23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4D1A726F-21A0-4F84-EEA2-D7D13CEC1882}" type="slidenum">
              <a:rPr lang="en-us" cap="none"/>
              <a:t>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QE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6ED6C9FB-B583-833F-CD6E-436A87203B16}" type="slidenum">
              <a:rPr lang="en-us" cap="none"/>
              <a:t>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92lO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bfGB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EA7DCD4-9AC3-F22A-8D1F-6C7F92517B39}" type="slidenum">
              <a:rPr lang="en-us" cap="none"/>
              <a:t>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3Mhi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XlwD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65B7A324-6A88-E255-C60F-9C00ED4130C9}" type="slidenum">
              <a:rPr lang="en-us" cap="none"/>
              <a:t>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176917E0-AEFA-3CE1-B4D1-58B4599F420D}" type="slidenum">
              <a:rPr lang="en-us" cap="none"/>
              <a:t>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5A398388-C6B7-6C75-F981-3020CDCF0F65}" type="slidenum">
              <a:rPr lang="en-us" cap="none"/>
              <a:t>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5_b4QqaRMAAAAlAAAAZAAAAC0AAAAAkAAAAEg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5_b4QqaRMAAAAlAAAAZAAAAA0AAAAAkAAAAEgAAACQAAAASAAAAAAAAAAC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E7DEC52-1CC3-281A-8DC5-EA4FA28B7BBF}" type="slidenum">
              <a:rPr lang="en-us" cap="none"/>
              <a:t>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0" charset="0"/>
          <a:ea typeface="Calibri Light" pitchFamily="0" charset="0"/>
          <a:cs typeface="Calibri Light" pitchFamily="0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jpe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e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tF1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uh3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pic>
        <p:nvPicPr>
          <p:cNvPr id="4" name="Image 0" descr="https://kimi-img.moonshot.cn/pub/slides/slides_tmpl/image/25-08-27-20:03:30-d2nf84h8bjvh7rlj0950.jp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xwY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X///8BAAAAAAAAAAAAAAAAAAAAAAAAAAAAAAAAAAAAAAAAAAAAAAACf39/AOfm5gPMzMwAwMD/AH9/fwAAAAAAAAAAAAAAAAD///8AAAAAACEAAAAYAAAAFAAAAAAAAAD2BgAAAksAADAqAAAQAAAAJgAAAAgAAAD//////////w=="/>
              </a:ext>
            </a:extLst>
          </p:cNvPicPr>
          <p:nvPr/>
        </p:nvPicPr>
        <p:blipFill>
          <a:blip r:embed="rId3"/>
          <a:srcRect l="0" t="0" r="0" b="17350"/>
          <a:stretch>
            <a:fillRect/>
          </a:stretch>
        </p:blipFill>
        <p:spPr>
          <a:xfrm>
            <a:off x="0" y="1131570"/>
            <a:ext cx="12193270" cy="57264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wv4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UwkAAPUMAACsQQAACBMAABAgAAAmAAAACAAAAP//////////"/>
              </a:ext>
            </a:extLst>
          </p:cNvSpPr>
          <p:nvPr/>
        </p:nvSpPr>
        <p:spPr>
          <a:xfrm>
            <a:off x="1515745" y="2106295"/>
            <a:ext cx="9159875" cy="9874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5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TextBlob Sentiment Analyzer</a:t>
            </a:r>
            <a:endParaRPr lang="en-us" sz="160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+6Oy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DCgAAB8hAADDNAAAsCMAABAAAAAmAAAACAAAAP//////////"/>
              </a:ext>
            </a:extLst>
          </p:cNvSpPr>
          <p:nvPr/>
        </p:nvSpPr>
        <p:spPr>
          <a:xfrm>
            <a:off x="6510020" y="5384165"/>
            <a:ext cx="2066925" cy="417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2025/01/01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FpT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wIAADkQAAB/GgAAQh4AABAAAAAmAAAACAAAAP//////////"/>
              </a:ext>
            </a:extLst>
          </p:cNvSpPr>
          <p:nvPr/>
        </p:nvSpPr>
        <p:spPr>
          <a:xfrm>
            <a:off x="375285" y="2637155"/>
            <a:ext cx="3931920" cy="22815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8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Step 1: Text Ko Saaf Karna</a:t>
            </a:r>
            <a:endParaRPr lang="en-us" sz="1600" cap="none"/>
          </a:p>
        </p:txBody>
      </p:sp>
      <p:pic>
        <p:nvPicPr>
          <p:cNvPr id="3" name="Image 0" descr="https://kimi-img.moonshot.cn/pub/slides/slides_tmpl/image/25-08-27-20:03:33-d2nf8598bjvh7rlj09d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P7un6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FEEAAAKHQAAwQ0AAHom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701675" y="4720590"/>
            <a:ext cx="1534160" cy="15341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 1" descr="https://kimi-img.moonshot.cn/pub/slides/slides_tmpl/image/25-08-27-20:03:33-d2nf8598bjvh7rlj09d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cdYFo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8KAACiGAAAqRAAAPwe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1675765" y="4004310"/>
            <a:ext cx="1032510" cy="10325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 2" descr="https://kimi-img.moonshot.cn/pub/slides/slides_tmpl/image/25-08-27-20:03:33-d2nf8598bjvh7rlj09c0.jpe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N8HAAAAAAAAgg4AAAAAAABkAAAAZAAAAAAAAAAjAAAABAAAAGQAAAAXAAAAFAAAAAAAAAAAAAAA/38AAP9/AAAAAAAACQAAAAQAAADiJIzg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UsAALsNAAAQAAAAJgAAAAgAAAD//////////w=="/>
              </a:ext>
            </a:extLst>
          </p:cNvPicPr>
          <p:nvPr/>
        </p:nvPicPr>
        <p:blipFill>
          <a:blip r:embed="rId4"/>
          <a:srcRect l="0" t="20150" r="0" b="37140"/>
          <a:stretch>
            <a:fillRect/>
          </a:stretch>
        </p:blipFill>
        <p:spPr>
          <a:xfrm>
            <a:off x="0" y="0"/>
            <a:ext cx="12192635" cy="22320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Shape 1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EAAAADAAAA1O34ABFTcgBLAAAASwAAAAAAAAAAAAAAAAAAAAAAAAAAAAAAeAAAAAEAAABAAAAAYwAAAGQAAAA7AQAAAAAAAAEAAAAyAAAAKKTe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4hn04eAAAAaAAAAAEAAAAAAAAAAAAAAAAAAAAAAAAAECcAABAnAAAAAAAAAAAAAAAAAAAAAEp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O34ABFTcgAopN4AAAAAAAAAAAAAAAAAAAAAAAAAAAAAAAAAAAAAAAAAAAB/f38AAAAAA8zMzADAwP8Af39/AAAAAAAAAAAAAAAAAAAAAAAAAAAAIQAAABgAAAAUAAAA7f///wgAAAAUSwAAwg0AABAAAAAmAAAACAAAAP//////////"/>
              </a:ext>
            </a:extLst>
          </p:cNvSpPr>
          <p:nvPr/>
        </p:nvSpPr>
        <p:spPr>
          <a:xfrm>
            <a:off x="-12065" y="5080"/>
            <a:ext cx="12216765" cy="2231390"/>
          </a:xfrm>
          <a:prstGeom prst="rect">
            <a:avLst/>
          </a:prstGeom>
          <a:gradFill flip="none" rotWithShape="1">
            <a:gsLst>
              <a:gs pos="0">
                <a:srgbClr val="D4EDF8">
                  <a:alpha val="26000"/>
                </a:srgbClr>
              </a:gs>
              <a:gs pos="50000">
                <a:srgbClr val="28A4DE">
                  <a:alpha val="0"/>
                </a:srgbClr>
              </a:gs>
              <a:gs pos="100000">
                <a:srgbClr val="115372">
                  <a:alpha val="2600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7" name="Text 2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XlBJ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7f///wgAAAAUSwAAwg0AABAAAAAmAAAACAAAAP//////////"/>
              </a:ext>
            </a:extLst>
          </p:cNvSpPr>
          <p:nvPr/>
        </p:nvSpPr>
        <p:spPr>
          <a:xfrm>
            <a:off x="-12065" y="5080"/>
            <a:ext cx="12216765" cy="2231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8" name="Text 3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kWi/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xoAAKkQAADPKQAAORsAABAAAAAmAAAACAAAAP//////////"/>
              </a:ext>
            </a:extLst>
          </p:cNvSpPr>
          <p:nvPr/>
        </p:nvSpPr>
        <p:spPr>
          <a:xfrm>
            <a:off x="4307205" y="2708275"/>
            <a:ext cx="2489200" cy="1717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0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Cleaning Process</a:t>
            </a:r>
            <a:endParaRPr lang="en-us" sz="1600" cap="none"/>
          </a:p>
        </p:txBody>
      </p:sp>
      <p:sp>
        <p:nvSpPr>
          <p:cNvPr id="9" name="Text 4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tA1O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ykAALoQAADOSQAAeRoAABAgAAAmAAAACAAAAP//////////"/>
              </a:ext>
            </a:extLst>
          </p:cNvSpPr>
          <p:nvPr/>
        </p:nvSpPr>
        <p:spPr>
          <a:xfrm>
            <a:off x="6796405" y="2719070"/>
            <a:ext cx="5201285" cy="1584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The first step involves cleaning the text data by removing unnecessary characters, URLs, and emojis. This ensures that only relevant information is processed, improving the accuracy of sentiment analysis.</a:t>
            </a:r>
            <a:endParaRPr lang="en-us" sz="1600" cap="none"/>
          </a:p>
        </p:txBody>
      </p:sp>
      <p:sp>
        <p:nvSpPr>
          <p:cNvPr id="10" name="Text 5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bwn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xoAADMcAADPKQAAwyYAABAAAAAmAAAACAAAAP//////////"/>
              </a:ext>
            </a:extLst>
          </p:cNvSpPr>
          <p:nvPr/>
        </p:nvSpPr>
        <p:spPr>
          <a:xfrm>
            <a:off x="4307205" y="4584065"/>
            <a:ext cx="2489200" cy="1717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0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Normalization</a:t>
            </a:r>
            <a:endParaRPr lang="en-us" sz="1600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+mld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ykAAEQcAADOSQAAECQAABAgAAAmAAAACAAAAP//////////"/>
              </a:ext>
            </a:extLst>
          </p:cNvSpPr>
          <p:nvPr/>
        </p:nvSpPr>
        <p:spPr>
          <a:xfrm>
            <a:off x="6796405" y="4594860"/>
            <a:ext cx="5201285" cy="1267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Text is normalized by converting it to lowercase and removing extra spaces. Tokenization breaks the text into individual words or phrases, making it easier for TextBlob to analyze.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1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rwAAAA0AAAAAkAAAAEgAAACQAAAASAAAAAAAAAAAAAAAAAAAAAEAAABQAAAA/MwhBsYO7z8AAAAAAAAAAAAAAAAAAOA/AAAAAAAA4D8AAAAAAADgPwAAAAAAAOA/AAAAAAAA4D8AAAAAAADgPwAAAAAAAOA/AAAAAAAA4D8CAAAAjAAAAAEAAAADAAAAKKTeACMjIgBcAAAAZAAAAAAAAAAAAAAAAAAAAAAAAAAAAAAAeAAAAAEAAABAAAAAnf///5z///+HAAAAAAAAAAEAAAA1AAAAKKTe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EAAAAAAAAAAAAAAAAAAAAAAAAAECcAABAnAAAAAAAAAAAAAAAAAAAAAFtkWw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CMjIgAopN4AAAAAAAAAAAAAAAAAAAAAAAAAAAAAAAAAAAAAAAAAAAB/f38AAAAAA8zMzADAwP8Af39/AAAAAAAAAAAAAAAAAAAAAAAAAAAAIQAAABgAAAAUAAAAVPj//wAAAABGIQAAMCoAABAAAAAmAAAACAAAAP//////////"/>
              </a:ext>
            </a:extLst>
          </p:cNvSpPr>
          <p:nvPr/>
        </p:nvSpPr>
        <p:spPr>
          <a:xfrm rot="5400000">
            <a:off x="-1348105" y="100965"/>
            <a:ext cx="6858000" cy="665607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28A4DE">
                  <a:alpha val="9000"/>
                </a:srgbClr>
              </a:gs>
              <a:gs pos="53000">
                <a:srgbClr val="28A4DE">
                  <a:alpha val="9000"/>
                </a:srgbClr>
              </a:gs>
              <a:gs pos="100000">
                <a:srgbClr val="232322">
                  <a:alpha val="0"/>
                </a:srgbClr>
              </a:gs>
            </a:gsLst>
            <a:lin ang="13500000" scaled="0"/>
            <a:tileRect/>
          </a:gra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Pj//wAAAABGIQAAMCoAABAAAAAmAAAACAAAAP//////////"/>
              </a:ext>
            </a:extLst>
          </p:cNvSpPr>
          <p:nvPr/>
        </p:nvSpPr>
        <p:spPr>
          <a:xfrm rot="5400000">
            <a:off x="-1348105" y="100965"/>
            <a:ext cx="6858000" cy="66560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pic>
        <p:nvPicPr>
          <p:cNvPr id="4" name="Image 0" descr="https://kimi-img.moonshot.cn/pub/slides/slides_tmpl/image/25-08-27-20:03:34-d2nf85h8bjvh7rlj09f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8b7+GHgAAAGgAAAAAAAAAAAAAAAAAAAAAAAAAAAAAABAnAAAQJwAAAAAAAAAAAAAAAAAAAF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VAAAALSEAAEU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"/>
            <a:ext cx="5393055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QIAAKoRAABhJAAARRcAABAAAAAmAAAACAAAAP//////////"/>
              </a:ext>
            </a:extLst>
          </p:cNvSpPr>
          <p:nvPr/>
        </p:nvSpPr>
        <p:spPr>
          <a:xfrm>
            <a:off x="338455" y="2871470"/>
            <a:ext cx="5575300" cy="911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Step 2: Polarity &amp; Subjectivity Nikalna</a:t>
            </a:r>
            <a:endParaRPr lang="en-us" sz="16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yEAAGYEAABxRQAAqgYAABAgAAAmAAAACAAAAP//////////"/>
              </a:ext>
            </a:extLst>
          </p:cNvSpPr>
          <p:nvPr/>
        </p:nvSpPr>
        <p:spPr>
          <a:xfrm>
            <a:off x="5371465" y="715010"/>
            <a:ext cx="591693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Polarity Calculation</a:t>
            </a:r>
            <a:endParaRPr lang="en-us" sz="16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CEAAOwGAABgRQAAEBAAABAAAAAmAAAACAAAAP//////////"/>
              </a:ext>
            </a:extLst>
          </p:cNvSpPr>
          <p:nvPr/>
        </p:nvSpPr>
        <p:spPr>
          <a:xfrm>
            <a:off x="5372100" y="1125220"/>
            <a:ext cx="5905500" cy="148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TextBlob calculates the polarity of a sentence, ranging from -1 (negative) to +1 (positive). This helps in determining the overall sentiment of the text.</a:t>
            </a:r>
            <a:endParaRPr lang="en-us" sz="16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CUAAKIQAADmSQAA5hIAABAgAAAmAAAACAAAAP//////////"/>
              </a:ext>
            </a:extLst>
          </p:cNvSpPr>
          <p:nvPr/>
        </p:nvSpPr>
        <p:spPr>
          <a:xfrm>
            <a:off x="6096000" y="2703830"/>
            <a:ext cx="591693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Subjectivity Measurement</a:t>
            </a:r>
            <a:endParaRPr lang="en-us" sz="160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CUAACgTAADUSQAAShwAABAAAAAmAAAACAAAAP//////////"/>
              </a:ext>
            </a:extLst>
          </p:cNvSpPr>
          <p:nvPr/>
        </p:nvSpPr>
        <p:spPr>
          <a:xfrm>
            <a:off x="6096000" y="3114040"/>
            <a:ext cx="5905500" cy="14846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Subjectivity is measured on a scale of 0 (fact) to 1 (opinion). This helps in understanding whether the text is more factual or opinion-based.</a:t>
            </a:r>
            <a:endParaRPr lang="en-us" sz="16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CEAAN0cAAByRQAAIR8AABAgAAAmAAAACAAAAP//////////"/>
              </a:ext>
            </a:extLst>
          </p:cNvSpPr>
          <p:nvPr/>
        </p:nvSpPr>
        <p:spPr>
          <a:xfrm>
            <a:off x="5372100" y="4692015"/>
            <a:ext cx="591693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Example</a:t>
            </a:r>
            <a:endParaRPr lang="en-us" sz="1600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CEAAGMfAABgRQAAhSgAABAAAAAmAAAACAAAAP//////////"/>
              </a:ext>
            </a:extLst>
          </p:cNvSpPr>
          <p:nvPr/>
        </p:nvSpPr>
        <p:spPr>
          <a:xfrm>
            <a:off x="5372100" y="5102225"/>
            <a:ext cx="5905500" cy="14846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For example, the sentence 'I love this phone but battery is bad' has a polarity of 0.35 and subjectivity of 0.65, indicating a mixed sentiment.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2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dQAAAA0AAAAAkAAAAEgAAACQAAAASAAAAAAAAAAAAAAAAgAAAAEAAABQAAAAMA3DR8SU5D8AAAAAAADgPwAAAAAAAOA/AAAAAAAA4D8AAAAAAADgPwAAAAAAAOA/AAAAAAAA4D8AAAAAAADgPwAAAAAAAOA/AAAAAAAA4D8CAAAAjAAAAAEAAAADAAAApLbC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ISEhI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LbCAMXJzgDFyc4AAAAAAAAAAAAAAAAAAAAAAAAAAAAAAAAAAAAAAAAAAAB/f38AAAAAA8zMzADAwP8Af39/AAAAAAAAAAAAAAAAAAAAAAAAAAAAIQAAABgAAAAUAAAA3DgAAIAaAABLRAAAJyYAABAAAAAmAAAACAAAAP//////////"/>
              </a:ext>
            </a:extLst>
          </p:cNvSpPr>
          <p:nvPr/>
        </p:nvSpPr>
        <p:spPr>
          <a:xfrm flipH="1" flipV="1">
            <a:off x="9243060" y="4307840"/>
            <a:ext cx="1858645" cy="1894205"/>
          </a:xfrm>
          <a:prstGeom prst="donut">
            <a:avLst>
              <a:gd name="adj" fmla="val 17842"/>
            </a:avLst>
          </a:prstGeom>
          <a:gradFill flip="none" rotWithShape="1">
            <a:gsLst>
              <a:gs pos="0">
                <a:srgbClr val="A4B6C2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zgOi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3DgAAIAaAABLRAAAJyYAABAAAAAmAAAACAAAAP//////////"/>
              </a:ext>
            </a:extLst>
          </p:cNvSpPr>
          <p:nvPr/>
        </p:nvSpPr>
        <p:spPr>
          <a:xfrm>
            <a:off x="9243060" y="4307840"/>
            <a:ext cx="1858645" cy="1894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b4QqaRMAAAAlAAAAdQAAAA0AAAAAkAAAAEgAAACQAAAASAAAAAAAAAAAAAAAAAAAAAEAAABQAAAAAAAAAAAA4D8AAAAAAADgPwAAAAAAAOA/AAAAAAAA4D8AAAAAAADgPwAAAAAAAOA/AAAAAAAA4D8AAAAAAADgPwAAAAAAAOA/AAAAAAAA4D8CAAAAjAAAAAEAAAADAAAApLbC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AgTI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LbCAMXJzgDFyc4AAAAAAAAAAAAAAAAAAAAAAAAAAAAAAAAAAAAAAAAAAAB/f38AAAAAA8zMzADAwP8Af39/AAAAAAAAAAAAAAAAAAAAAAAAAAAAIQAAABgAAAAUAAAAkigAANgEAABKOwAAkBcAABAAAAAmAAAACAAAAP//////////"/>
              </a:ext>
            </a:extLst>
          </p:cNvSpPr>
          <p:nvPr/>
        </p:nvSpPr>
        <p:spPr>
          <a:xfrm>
            <a:off x="6595110" y="787400"/>
            <a:ext cx="3042920" cy="3042920"/>
          </a:xfrm>
          <a:prstGeom prst="donut">
            <a:avLst>
              <a:gd name="adj" fmla="val 25000"/>
            </a:avLst>
          </a:prstGeom>
          <a:gradFill flip="none" rotWithShape="1">
            <a:gsLst>
              <a:gs pos="0">
                <a:srgbClr val="A4B6C2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Xej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igAANgEAABKOwAAkBcAABAAAAAmAAAACAAAAP//////////"/>
              </a:ext>
            </a:extLst>
          </p:cNvSpPr>
          <p:nvPr/>
        </p:nvSpPr>
        <p:spPr>
          <a:xfrm>
            <a:off x="6595110" y="787400"/>
            <a:ext cx="3042920" cy="3042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pic>
        <p:nvPicPr>
          <p:cNvPr id="6" name="Image 0" descr="https://kimi-img.moonshot.cn/pub/slides/slides_tmpl/image/25-08-27-20:03:31-d2nf84p8bjvh7rlj097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g0u8P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4sAAAyCQAAr0EAAPQg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73290" y="1494790"/>
            <a:ext cx="3404235" cy="38620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4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CCtZ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SkAAJgEAAAhSAAASwYAABAgAAAmAAAACAAAAP//////////"/>
              </a:ext>
            </a:extLst>
          </p:cNvSpPr>
          <p:nvPr/>
        </p:nvSpPr>
        <p:spPr>
          <a:xfrm>
            <a:off x="6673215" y="746760"/>
            <a:ext cx="5052060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 </a:t>
            </a:r>
            <a:endParaRPr lang="en-us" sz="16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AUAADIJAABaJwAAqxMAABAAAAAmAAAACAAAAP//////////"/>
              </a:ext>
            </a:extLst>
          </p:cNvSpPr>
          <p:nvPr/>
        </p:nvSpPr>
        <p:spPr>
          <a:xfrm>
            <a:off x="828040" y="1494790"/>
            <a:ext cx="5568950" cy="1702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cap="none">
                <a:solidFill>
                  <a:srgbClr val="28A4DE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Step 3: Label Assign Karna</a:t>
            </a:r>
            <a:endParaRPr lang="en-us" sz="160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AUAAMQTAABFLAAAMxgAABAAAAAmAAAACAAAAP//////////"/>
              </a:ext>
            </a:extLst>
          </p:cNvSpPr>
          <p:nvPr/>
        </p:nvSpPr>
        <p:spPr>
          <a:xfrm>
            <a:off x="828040" y="3213100"/>
            <a:ext cx="6368415" cy="720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Label Assignment</a:t>
            </a:r>
            <a:endParaRPr lang="en-us" sz="16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AUAAMAXAAANKQAA1yMAABAAAAAmAAAACAAAAP//////////"/>
              </a:ext>
            </a:extLst>
          </p:cNvSpPr>
          <p:nvPr/>
        </p:nvSpPr>
        <p:spPr>
          <a:xfrm>
            <a:off x="828040" y="3860800"/>
            <a:ext cx="584517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Based on the polarity score, each review is labeled as Positive (polarity &gt; 0), Neutral (polarity = 0), or Negative (polarity &lt; 0). This categorization helps in visualizing the sentiment distribution.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RwMAANwFAAAAAAAAAAAAAAAAAABkAAAAZAAAAAAAAAAjAAAABAAAAGQAAAAXAAAAFAAAAAAAAAAAAAAA/38AAP9/AAAAAAAACQAAAAQAAADDgAJ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ksAAC4qAAAQAAAAJgAAAAgAAAD//////////w=="/>
              </a:ext>
            </a:extLst>
          </p:cNvPicPr>
          <p:nvPr/>
        </p:nvPicPr>
        <p:blipFill>
          <a:blip r:embed="rId3"/>
          <a:srcRect l="8390" t="15000" r="0" b="0"/>
          <a:stretch>
            <a:fillRect/>
          </a:stretch>
        </p:blipFill>
        <p:spPr>
          <a:xfrm>
            <a:off x="0" y="0"/>
            <a:ext cx="12193270" cy="68567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tAc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WOAk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0F7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ggAANQNAADmEgAAlhQAABAAAAAmAAAACAAAAP//////////"/>
              </a:ext>
            </a:extLst>
          </p:cNvSpPr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04</a:t>
            </a:r>
            <a:endParaRPr lang="en-us" sz="16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C6Q9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3AgAAKQVAABnQwAA7BwAABAAAAAmAAAACAAAAP//////////"/>
              </a:ext>
            </a:extLst>
          </p:cNvSpPr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Results &amp; Graphs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4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rwAAAA0AAAAAkAAAAEgAAACQAAAASAAAAAAAAAAAAAAAAAAAAAEAAABQAAAAAAAAAAAA8D8AAAAAAAAAAAAAAAAAAOA/AAAAAAAA4D8AAAAAAADgPwAAAAAAAOA/AAAAAAAA4D8AAAAAAADgPwAAAAAAAOA/AAAAAAAA4D8CAAAAjAAAAAEAAAADAAAAeI+jACMjIgA+AAAAVgAAAAAAAAAAAAAAAAAAAAAAAAAAAAAAeAAAAAEAAABAAAAAnf///5z///+HAAAAAAAAAAIAAAAVAAAAeI+jADUAAAB4j6MAAAAAAAAAAAAAAAAAAAAAAAAAAAAAAAAAAAAAAAAAAAAAAAAAAAAAAAAAAAAAAAAAFAAAADwAAAABAAAAAAAAAHiPo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D1VQF0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I+jACMjIgB4j6MAeI+jAAAAAAAAAAAAAAAAAAAAAAAAAAAAAAAAAHiPowB/f38AAAAAA8zMzADAwP8Af39/AAAAAAAAAAAAAAAAAAAAAAAAAAAAIQAAABgAAAAUAAAAaxsAAK4MAABUMAAAfD8AABAAAAAmAAAACAAAAP//////////"/>
              </a:ext>
            </a:extLst>
          </p:cNvSpPr>
          <p:nvPr/>
        </p:nvSpPr>
        <p:spPr>
          <a:xfrm>
            <a:off x="4457065" y="2061210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1000">
                <a:srgbClr val="788FA3">
                  <a:alpha val="36000"/>
                </a:srgbClr>
              </a:gs>
              <a:gs pos="53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0"/>
            <a:tileRect/>
          </a:gradFill>
          <a:ln w="6350" cap="flat" cmpd="sng" algn="ctr">
            <a:solidFill>
              <a:srgbClr val="788FA3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xsAAK4MAABUMAAAfD8AABAAAAAmAAAACAAAAP//////////"/>
              </a:ext>
            </a:extLst>
          </p:cNvSpPr>
          <p:nvPr/>
        </p:nvSpPr>
        <p:spPr>
          <a:xfrm>
            <a:off x="4457065" y="2061210"/>
            <a:ext cx="3399155" cy="825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b4QqaRMAAAAlAAAArwAAAA0AAAAAkAAAAEgAAACQAAAASAAAAAAAAAAAAAAAAAAAAAEAAABQAAAAAAAAAAAA8D8AAAAAAAAAAAAAAAAAAOA/AAAAAAAA4D8AAAAAAADgPwAAAAAAAOA/AAAAAAAA4D8AAAAAAADgPwAAAAAAAOA/AAAAAAAA4D8CAAAAjAAAAAEAAAADAAAAeI+jACMjIgA+AAAAVgAAAAAAAAAAAAAAAAAAAAAAAAAAAAAAeAAAAAEAAABAAAAAnf///5z///+HAAAAAAAAAAIAAAAVAAAAeI+jADUAAAB4j6MAAAAAAAAAAAAAAAAAAAAAAAAAAAAAAAAAAAAAAAAAAAAAAAAAAAAAAAAAAAAAAAAAFAAAADwAAAABAAAAAAAAAHiPo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jzkpQeAAAAaAAAAAEAAAAAAAAAAAAAAAAAAAAAAAAAECcAABAnAAAAAAAAAAAAAAAAAAAAAD1VQF0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I+jACMjIgB4j6MAeI+jAAAAAAAAAAAAAAAAAAAAAAAAAAAAAAAAAHiPowB/f38AAAAAA8zMzADAwP8Af39/AAAAAAAAAAAAAAAAAAAAAAAAAAAAIQAAABgAAAAUAAAAPDMAABjy//8lSAAA5iQAABAAAAAmAAAACAAAAP//////////"/>
              </a:ext>
            </a:extLst>
          </p:cNvSpPr>
          <p:nvPr/>
        </p:nvSpPr>
        <p:spPr>
          <a:xfrm rot="10800000">
            <a:off x="8328660" y="-2260600"/>
            <a:ext cx="3399155" cy="825881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1000">
                <a:srgbClr val="788FA3">
                  <a:alpha val="36000"/>
                </a:srgbClr>
              </a:gs>
              <a:gs pos="53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0"/>
            <a:tileRect/>
          </a:gradFill>
          <a:ln w="6350" cap="flat" cmpd="sng" algn="ctr">
            <a:solidFill>
              <a:srgbClr val="788FA3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gsAz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PDMAABjy//8lSAAA5iQAABAAAAAmAAAACAAAAP//////////"/>
              </a:ext>
            </a:extLst>
          </p:cNvSpPr>
          <p:nvPr/>
        </p:nvSpPr>
        <p:spPr>
          <a:xfrm rot="10800000">
            <a:off x="8328660" y="-2260600"/>
            <a:ext cx="3399155" cy="82588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6" name="Shape 4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gqqq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sAAH/f//8DPwAAsxIAABAAAAAmAAAACAAAAP//////////"/>
              </a:ext>
            </a:extLst>
          </p:cNvSpPr>
          <p:nvPr/>
        </p:nvSpPr>
        <p:spPr>
          <a:xfrm>
            <a:off x="1919605" y="-5283835"/>
            <a:ext cx="8323580" cy="832358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7" name="Text 5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N0R2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wsAAH/f//8DPwAAsxIAABAAAAAmAAAACAAAAP//////////"/>
              </a:ext>
            </a:extLst>
          </p:cNvSpPr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8" name="Shape 6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hhcG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9" name="Text 7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48L2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0" name="Shape 8"/>
          <p:cNvSpPr>
            <a:extLst>
              <a:ext uri="smNativeData">
                <pr:smNativeData xmlns:pr="smNativeData" xmlns="smNativeData" val="SMDATA_15_b4QqaRMAAAAlAAAACwAAAA0AAAAAAwwAAM8bAABjDgAAjyAAAAAAAAAAAAAAAAAAAAEAAABQAAAAAAAAAAAA4D8AAAAAAADgPwAAAAAAAOA/AAAAAAAA4D8AAAAAAADgPwAAAAAAAOA/AAAAAAAA4D8AAAAAAADgPwAAAAAAAOA/AAAAAAAA4D8CAAAAjAAAAAEAAAADAAAAPKzhAKna8gAAAAAAZAAAAAAAAAAAAAAAAAAAAAAAAAAAAAAAeAAAAAEAAABAAAAALgAAAJz///+pAQAAAAAAAAEAAAAGAAAAPKzhAAAAAAAAAAAAAAAAAAAAAAAAAAAAAAAAAAAAAAAAAAAAAAAAAAAAAAAAAAAAAAAAAAAAAAAAAAAAFAAAADwAAAABAAAAAAAAAP///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ABk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zhAKna8gA8rOEAAAAAAAAAAAAAAAAAAAAAAAAAAAAAAAAAAAAAAP///wB/f38AAAAAA8zMzADAwP8Af39/AAAAAAAAAAAAAAAAAAAAAAAAAAAAIQAAABgAAAAUAAAAAwwAAM8bAABjDgAAjyAAABAAAAAmAAAACAAAAP//////////"/>
              </a:ext>
            </a:extLst>
          </p:cNvSpPr>
          <p:nvPr/>
        </p:nvSpPr>
        <p:spPr>
          <a:xfrm rot="10800000">
            <a:off x="1952625" y="4520565"/>
            <a:ext cx="386080" cy="772160"/>
          </a:xfrm>
          <a:custGeom>
            <a:avLst/>
            <a:gdLst/>
            <a:ahLst/>
            <a:cxnLst/>
            <a:rect l="0" t="0" r="386080" b="772160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6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0"/>
            <a:tileRect/>
          </a:gradFill>
          <a:ln w="635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Text 9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wwAAM8bAABjDgAAjyAAABAAAAAmAAAACAAAAP//////////"/>
              </a:ext>
            </a:extLst>
          </p:cNvSpPr>
          <p:nvPr/>
        </p:nvSpPr>
        <p:spPr>
          <a:xfrm rot="10800000">
            <a:off x="1952625" y="4520565"/>
            <a:ext cx="386080" cy="772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2" name="Shape 10"/>
          <p:cNvSpPr>
            <a:extLst>
              <a:ext uri="smNativeData">
                <pr:smNativeData xmlns:pr="smNativeData" xmlns="smNativeData" val="SMDATA_15_b4QqaRMAAAAlAAAACwAAAA0AAAAAYA4AAM8bAADAEAAAjyAAAAAAAAAAAAAAAAAAAAEAAABQAAAAAAAAAAAA4D8AAAAAAADgPwAAAAAAAOA/AAAAAAAA4D8AAAAAAADgPwAAAAAAAOA/AAAAAAAA4D8AAAAAAADgPwAAAAAAAOA/AAAAAAAA4D8CAAAAjAAAAAEAAAADAAAAKKTeAKna8gAAAAAAZAAAAAAAAAAAAAAAAAAAAAAAAAAAAAAAeAAAAAEAAABAAAAAZAAAAK3///+QAQAAAAAAAAEAAAAGAAAAKKTeAAAAAAAAAAAAAAAAAAAAAAAAAAAAAAAAAAAAAAAAAAAAAAAAAAAAAAAAAAAAAAAAAAAAAAAAAAAAFAAAADwAAAABAAAAAAAAAP///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ABk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Kna8gAopN4AAAAAAAAAAAAAAAAAAAAAAAAAAAAAAAAAAAAAAP///wB/f38AAAAAA8zMzADAwP8Af39/AAAAAAAAAAAAAAAAAAAAAAAAAAAAIQAAABgAAAAUAAAAYA4AAM8bAADAEAAAjyAAABAAAAAmAAAACAAAAP//////////"/>
              </a:ext>
            </a:extLst>
          </p:cNvSpPr>
          <p:nvPr/>
        </p:nvSpPr>
        <p:spPr>
          <a:xfrm rot="10800000" flipH="1">
            <a:off x="2336800" y="4520565"/>
            <a:ext cx="386080" cy="772160"/>
          </a:xfrm>
          <a:custGeom>
            <a:avLst/>
            <a:gdLst/>
            <a:ahLst/>
            <a:cxnLst/>
            <a:rect l="0" t="0" r="386080" b="772160"/>
            <a:pathLst>
              <a:path w="386080" h="772160">
                <a:moveTo>
                  <a:pt x="0" y="671399"/>
                </a:moveTo>
                <a:lnTo>
                  <a:pt x="0" y="0"/>
                </a:lnTo>
                <a:lnTo>
                  <a:pt x="386080" y="772160"/>
                </a:lnTo>
                <a:lnTo>
                  <a:pt x="0" y="671399"/>
                </a:lnTo>
                <a:close/>
              </a:path>
            </a:pathLst>
          </a:custGeom>
          <a:gradFill flip="none" rotWithShape="1">
            <a:gsLst>
              <a:gs pos="0">
                <a:srgbClr val="28A4DE"/>
              </a:gs>
              <a:gs pos="6000">
                <a:srgbClr val="28A4DE"/>
              </a:gs>
              <a:gs pos="100000">
                <a:srgbClr val="A9DAF2">
                  <a:alpha val="0"/>
                </a:srgbClr>
              </a:gs>
            </a:gsLst>
            <a:lin ang="19200000" scaled="0"/>
            <a:tileRect/>
          </a:gradFill>
          <a:ln w="635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sp>
      <p:sp>
        <p:nvSpPr>
          <p:cNvPr id="13" name="Text 11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A4AAM8bAADAEAAAjyAAABAAAAAmAAAACAAAAP//////////"/>
              </a:ext>
            </a:extLst>
          </p:cNvSpPr>
          <p:nvPr/>
        </p:nvSpPr>
        <p:spPr>
          <a:xfrm rot="10800000">
            <a:off x="2336800" y="4520565"/>
            <a:ext cx="386080" cy="772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4" name="Shape 12"/>
          <p:cNvSpPr>
            <a:extLst>
              <a:ext uri="smNativeData">
                <pr:smNativeData xmlns:pr="smNativeData" xmlns="smNativeData" val="SMDATA_15_b4QqaRMAAAAlAAAALgEAAA0AAAAAkAAAAEgAAACQAAAASAAAAAAAAAAAAAAAAAAAAAEAAABQAAAAAAAAAAAA4D8AAAAAAADgPwAAAAAAAOA/AAAAAAAA4D8AAAAAAADgPwAAAAAAAOA/AAAAAAAA4D8AAAAAAADgPwAAAAAAAOA/AAAAAAAA4D8CAAAAjAAAAAEAAAADAAAAIZ7YAH7J6wAAAAAAAAAAAAAAAAAAAAAAAAAAAAAAAAAAAAAAeAAAAAEAAABAAAAAAAAAAJz///9aAAAAAAAAAAEAAAAIAAAAIZ7Y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jZUQeAAAAaAAAAAE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Z7YAH7J6wAhntgAAAAAAAAAAAAAAAAAAAAAAAAAAAAAAAAAAAAAAAAAAAB/f38AAAAAA8zMzADAwP8Af39/AAAAAAAAAAAAAAAAAAAAAAAAAAAAIQAAABgAAAAUAAAAAwwAADEbAADAEAAAbhwAABAAAAAmAAAACAAAAP//////////"/>
              </a:ext>
            </a:extLst>
          </p:cNvSpPr>
          <p:nvPr/>
        </p:nvSpPr>
        <p:spPr>
          <a:xfrm>
            <a:off x="1952625" y="4420235"/>
            <a:ext cx="770255" cy="201295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8000">
                <a:srgbClr val="219ED8"/>
              </a:gs>
              <a:gs pos="100000">
                <a:srgbClr val="7EC9EB"/>
              </a:gs>
            </a:gsLst>
            <a:lin ang="16200000" scaled="0"/>
            <a:tileRect/>
          </a:gradFill>
          <a:ln>
            <a:noFill/>
          </a:ln>
          <a:effectLst/>
        </p:spPr>
      </p:sp>
      <p:sp>
        <p:nvSpPr>
          <p:cNvPr id="15" name="Text 13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U9In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wwAADEbAADAEAAAbhwAABAAAAAmAAAACAAAAP//////////"/>
              </a:ext>
            </a:extLst>
          </p:cNvSpPr>
          <p:nvPr/>
        </p:nvSpPr>
        <p:spPr>
          <a:xfrm>
            <a:off x="1952625" y="4420235"/>
            <a:ext cx="770255" cy="201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6" name="Shape 14"/>
          <p:cNvSpPr>
            <a:extLst>
              <a:ext uri="smNativeData">
                <pr:smNativeData xmlns:pr="smNativeData" xmlns="smNativeData" val="SMDATA_15_b4QqaRMAAAAlAAAACwAAAA0AAAAA/gUAAC8UAABoDgAACiUAAAAAAAAAAAAAAAAAAAEAAABQAAAAAAAAAAAA4D8AAAAAAADgPwAAAAAAAOA/AAAAAAAA4D8AAAAAAADgPwAAAAAAAOA/AAAAAAAA4D8AAAAAAADgPwAAAAAAAOA/AAAAAAAA4D8CAAAAjAAAAAEAAAADAAAAPKzhAKna8gAAAAAAZAAAAAAAAAAAAAAAAAAAAAAAAAAAAAAAeAAAAAEAAABAAAAALgAAAJz///+pAQAAAAAAAAEAAAAGAAAAPKzhAAAAAAAAAAAAAAAAAAAAAAAAAAAAAAAAAAAAAAAAAAAAAAAAAAAAAAAAAAAAAAAAAAAAAAAAAAAAFAAAADwAAAABAAAAAAAAAP///wAZ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ABk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PKzhAKna8gA8rOEAAAAAAAAAAAAAAAAAAAAAAAAAAAAAAAAAAAAAAP///wB/f38AAAAAA8zMzADAwP8Af39/AAAAAAAAAAAAAAAAAAAAAAAAAAAAIQAAABgAAAAUAAAA/gUAAC8UAABoDgAACiUAABAAAAAmAAAACAAAAP//////////"/>
              </a:ext>
            </a:extLst>
          </p:cNvSpPr>
          <p:nvPr/>
        </p:nvSpPr>
        <p:spPr>
          <a:xfrm rot="10800000">
            <a:off x="974090" y="3281045"/>
            <a:ext cx="1367790" cy="2740025"/>
          </a:xfrm>
          <a:custGeom>
            <a:avLst/>
            <a:gdLst/>
            <a:ahLst/>
            <a:cxnLst/>
            <a:rect l="0" t="0" r="1367790" b="2740025"/>
            <a:pathLst>
              <a:path w="1367790" h="2740025">
                <a:moveTo>
                  <a:pt x="0" y="2382471"/>
                </a:moveTo>
                <a:lnTo>
                  <a:pt x="0" y="0"/>
                </a:lnTo>
                <a:lnTo>
                  <a:pt x="1367790" y="2740025"/>
                </a:lnTo>
                <a:lnTo>
                  <a:pt x="0" y="2382471"/>
                </a:lnTo>
                <a:close/>
              </a:path>
            </a:pathLst>
          </a:custGeom>
          <a:gradFill flip="none" rotWithShape="1">
            <a:gsLst>
              <a:gs pos="0">
                <a:srgbClr val="3CACE1"/>
              </a:gs>
              <a:gs pos="6000">
                <a:srgbClr val="3CACE1"/>
              </a:gs>
              <a:gs pos="100000">
                <a:srgbClr val="A9DAF2">
                  <a:alpha val="0"/>
                </a:srgbClr>
              </a:gs>
            </a:gsLst>
            <a:lin ang="17700000" scaled="0"/>
            <a:tileRect/>
          </a:gradFill>
          <a:ln w="15875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sp>
      <p:sp>
        <p:nvSpPr>
          <p:cNvPr id="17" name="Text 15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/gUAAC8UAABoDgAACiUAABAAAAAmAAAACAAAAP//////////"/>
              </a:ext>
            </a:extLst>
          </p:cNvSpPr>
          <p:nvPr/>
        </p:nvSpPr>
        <p:spPr>
          <a:xfrm rot="10800000">
            <a:off x="974090" y="3281045"/>
            <a:ext cx="1367790" cy="2740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8" name="Shape 16"/>
          <p:cNvSpPr>
            <a:extLst>
              <a:ext uri="smNativeData">
                <pr:smNativeData xmlns:pr="smNativeData" xmlns="smNativeData" val="SMDATA_15_b4QqaRMAAAAlAAAACwAAAA0AAAAAYA4AAC8UAADKFgAACiUAAAAAAAAAAAAAAAAAAAEAAABQAAAAAAAAAAAA4D8AAAAAAADgPwAAAAAAAOA/AAAAAAAA4D8AAAAAAADgPwAAAAAAAOA/AAAAAAAA4D8AAAAAAADgPwAAAAAAAOA/AAAAAAAA4D8CAAAAjAAAAAEAAAADAAAAKKTeAKna8gAAAAAAZAAAAAAAAAAAAAAAAAAAAAAAAAAAAAAAeAAAAAEAAABAAAAAZAAAAK3///+QAQAAAAAAAAEAAAAGAAAAKKTeAAAAAAAAAAAAAAAAAAAAAAAAAAAAAAAAAAAAAAAAAAAAAAAAAAAAAAAAAAAAAAAAAAAAAAAAAAAAFAAAADwAAAABAAAAAAAAAP///wAZ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ABk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Kna8gAopN4AAAAAAAAAAAAAAAAAAAAAAAAAAAAAAAAAAAAAAP///wB/f38AAAAAA8zMzADAwP8Af39/AAAAAAAAAAAAAAAAAAAAAAAAAAAAIQAAABgAAAAUAAAAYA4AAC8UAADKFgAACiUAABAAAAAmAAAACAAAAP//////////"/>
              </a:ext>
            </a:extLst>
          </p:cNvSpPr>
          <p:nvPr/>
        </p:nvSpPr>
        <p:spPr>
          <a:xfrm rot="10800000" flipH="1">
            <a:off x="2336800" y="3281045"/>
            <a:ext cx="1367790" cy="2740025"/>
          </a:xfrm>
          <a:custGeom>
            <a:avLst/>
            <a:gdLst/>
            <a:ahLst/>
            <a:cxnLst/>
            <a:rect l="0" t="0" r="1367790" b="2740025"/>
            <a:pathLst>
              <a:path w="1367790" h="2740025">
                <a:moveTo>
                  <a:pt x="0" y="2382471"/>
                </a:moveTo>
                <a:lnTo>
                  <a:pt x="0" y="0"/>
                </a:lnTo>
                <a:lnTo>
                  <a:pt x="1367790" y="2740025"/>
                </a:lnTo>
                <a:lnTo>
                  <a:pt x="0" y="2382471"/>
                </a:lnTo>
                <a:close/>
              </a:path>
            </a:pathLst>
          </a:custGeom>
          <a:gradFill flip="none" rotWithShape="1">
            <a:gsLst>
              <a:gs pos="0">
                <a:srgbClr val="28A4DE"/>
              </a:gs>
              <a:gs pos="6000">
                <a:srgbClr val="28A4DE"/>
              </a:gs>
              <a:gs pos="100000">
                <a:srgbClr val="A9DAF2">
                  <a:alpha val="0"/>
                </a:srgbClr>
              </a:gs>
            </a:gsLst>
            <a:lin ang="19200000" scaled="0"/>
            <a:tileRect/>
          </a:gradFill>
          <a:ln w="15875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sp>
      <p:sp>
        <p:nvSpPr>
          <p:cNvPr id="19" name="Text 17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A4AAC8UAADKFgAACiUAABAAAAAmAAAACAAAAP//////////"/>
              </a:ext>
            </a:extLst>
          </p:cNvSpPr>
          <p:nvPr/>
        </p:nvSpPr>
        <p:spPr>
          <a:xfrm rot="10800000">
            <a:off x="2336800" y="3281045"/>
            <a:ext cx="1367790" cy="2740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20" name="Shape 18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fsnrAP///whR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pub0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snrAAAAAAEAAAAAAAAAAAAAAAAAAAAAAAAAAAAAAAAAAAAAAAAAAAAAAAB/f38AAAAAA8zMzADAwP8Af39/AAAAAAAAAAAAAAAAAAAAAAAAAAAAIQAAABgAAAAUAAAAoAoAACslAAAsEgAAhSYAABAAAAAmAAAACAAAAP//////////"/>
              </a:ext>
            </a:extLst>
          </p:cNvSpPr>
          <p:nvPr/>
        </p:nvSpPr>
        <p:spPr>
          <a:xfrm>
            <a:off x="1727200" y="6042025"/>
            <a:ext cx="1226820" cy="219710"/>
          </a:xfrm>
          <a:prstGeom prst="ellipse">
            <a:avLst/>
          </a:prstGeom>
          <a:solidFill>
            <a:srgbClr val="7EC9EB">
              <a:alpha val="19000"/>
            </a:srgbClr>
          </a:solidFill>
          <a:ln>
            <a:noFill/>
          </a:ln>
          <a:effectLst/>
        </p:spPr>
      </p:sp>
      <p:sp>
        <p:nvSpPr>
          <p:cNvPr id="21" name="Text 19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9hOn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oAACslAAAsEgAAhSYAABAAAAAmAAAACAAAAP//////////"/>
              </a:ext>
            </a:extLst>
          </p:cNvSpPr>
          <p:nvPr/>
        </p:nvSpPr>
        <p:spPr>
          <a:xfrm>
            <a:off x="1727200" y="6042025"/>
            <a:ext cx="1226820" cy="219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22" name="Shape 20"/>
          <p:cNvSpPr>
            <a:extLst>
              <a:ext uri="smNativeData">
                <pr:smNativeData xmlns:pr="smNativeData" xmlns="smNativeData" val="SMDATA_15_b4QqaRMAAAAlAAAALgEAAA0AAAAAkAAAAEgAAACQAAAASAAAAAAAAAAAAAAAAAAAAAEAAABQAAAAAAAAAAAA4D8AAAAAAADgPwAAAAAAAOA/AAAAAAAA4D8AAAAAAADgPwAAAAAAAOA/AAAAAAAA4D8AAAAAAADgPwAAAAAAAOA/AAAAAAAA4D8CAAAAjAAAAAEAAAADAAAAIZ7YAH7J6wAAAAAAAAAAAAAAAAAAAAAAAAAAAAAAAAAAAAAAeAAAAAEAAABAAAAAAAAAAJz///9aAAAAAAAAAAEAAAAIAAAAIZ7Y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geD0eAAAAaAAAAAE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Z7YAH7J6wAhntgAAAAAAAAAAAAAAAAAAAAAAAAAAAAAAAAAAAAAAAAAAAB/f38AAAAAA8zMzADAwP8Af39/AAAAAAAAAAAAAAAAAAAAAAAAAAAAIQAAABgAAAAUAAAA/gUAAP4RAADKFgAAYhYAABAAAAAmAAAACAAAAP//////////"/>
              </a:ext>
            </a:extLst>
          </p:cNvSpPr>
          <p:nvPr/>
        </p:nvSpPr>
        <p:spPr>
          <a:xfrm>
            <a:off x="974090" y="2924810"/>
            <a:ext cx="2730500" cy="713740"/>
          </a:xfrm>
          <a:prstGeom prst="flowChartDecision">
            <a:avLst/>
          </a:prstGeom>
          <a:gradFill flip="none" rotWithShape="1">
            <a:gsLst>
              <a:gs pos="0">
                <a:srgbClr val="219ED8"/>
              </a:gs>
              <a:gs pos="8000">
                <a:srgbClr val="219ED8"/>
              </a:gs>
              <a:gs pos="100000">
                <a:srgbClr val="7EC9EB"/>
              </a:gs>
            </a:gsLst>
            <a:lin ang="16200000" scaled="0"/>
            <a:tileRect/>
          </a:gradFill>
          <a:ln>
            <a:noFill/>
          </a:ln>
          <a:effectLst/>
        </p:spPr>
      </p:sp>
      <p:sp>
        <p:nvSpPr>
          <p:cNvPr id="23" name="Text 21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pzcF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/gUAAP4RAADKFgAAYhYAABAAAAAmAAAACAAAAP//////////"/>
              </a:ext>
            </a:extLst>
          </p:cNvSpPr>
          <p:nvPr/>
        </p:nvSpPr>
        <p:spPr>
          <a:xfrm>
            <a:off x="974090" y="2924810"/>
            <a:ext cx="2730500" cy="713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24" name="Shape 22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AAAAAP///whkAAAAAAAAAAAAAAAAAAAAAAAAAAAAAAAAAAAAeAAAAAEAAABAAAAAAAAAAAAAAABaAAAAAAAAAAAAAAAAAAAAAAAAAAAAAAAAAAAAAAAAAAAAAAAAAAAAAAAAAAAAAAAAAAAAAAAAAAAAAAAAAAAAAAAAAAAAAAAAAAAAFAAAADwAAAABAAAAAAAAAH7J6w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ZhY2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H7J6wB/f38AAAAAA8zMzADAwP8Af39/AAAAAAAAAAAAAAAAAAAAAAAAAAAAIQAAABgAAAAUAAAAtgMAACwYAADdGAAAYh4AABAAAAAmAAAACAAAAP//////////"/>
              </a:ext>
            </a:extLst>
          </p:cNvSpPr>
          <p:nvPr/>
        </p:nvSpPr>
        <p:spPr>
          <a:xfrm rot="719999">
            <a:off x="603250" y="3929380"/>
            <a:ext cx="3438525" cy="100965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 algn="ctr">
            <a:solidFill>
              <a:srgbClr val="7EC9EB"/>
            </a:solidFill>
            <a:prstDash val="solid"/>
            <a:headEnd type="none"/>
            <a:tailEnd type="none"/>
          </a:ln>
          <a:effectLst/>
        </p:spPr>
      </p:sp>
      <p:sp>
        <p:nvSpPr>
          <p:cNvPr id="25" name="Text 23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QwMz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gMAACwYAADdGAAAYh4AABAAAAAmAAAACAAAAP//////////"/>
              </a:ext>
            </a:extLst>
          </p:cNvSpPr>
          <p:nvPr/>
        </p:nvSpPr>
        <p:spPr>
          <a:xfrm rot="719999">
            <a:off x="603250" y="3929380"/>
            <a:ext cx="3438525" cy="1009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26" name="Shape 24"/>
          <p:cNvSpPr>
            <a:extLst>
              <a:ext uri="smNativeData">
                <pr:smNativeData xmlns:pr="smNativeData" xmlns="smNativeData" val="SMDATA_15_b4QqaRMAAAAlAAAAZgAAAA0AAAAAkAAAAEgAAACQAAAASAAAAAAAAAAAAAAAAgAAAAEAAABQAAAAAAAAAAAA8D8AAAAAAADwPwAAAAAAAOA/AAAAAAAA4D8AAAAAAADgPwAAAAAAAOA/AAAAAAAA4D8AAAAAAADgPwAAAAAAAOA/AAAAAAAA4D8CAAAAjAAAAAEAAAAAAAAAAAAAAP///whkAAAAAAAAAAAAAAAAAAAAAAAAAAAAAAAAAAAAeAAAAAEAAABAAAAAAAAAAAAAAABaAAAAAAAAAAAAAAAAAAAAAAAAAAAAAAAAAAAAAAAAAAAAAAAAAAAAAAAAAAAAAAAAAAAAAAAAAAAAAAAAAAAAAAAAAAAAAAAAAAAAFAAAADwAAAABAAAAAAAAACik3g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pyUHIeAAAAaAAAAAAAAAAAAAAAAAAAAAAAAAAAAAAAECcAABAnAAAAAAAAAAAAAAAAAAAAAAAAAAAAAAAAAABk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Cik3gB/f38AAAAAA8zMzADAwP8Af39/AAAAAAAAAAAAAAAAAAAAAAAAAAAAIQAAABgAAAAUAAAA9gMAACoYAAAdGQAAYB4AABAAAAAmAAAACAAAAP//////////"/>
              </a:ext>
            </a:extLst>
          </p:cNvSpPr>
          <p:nvPr/>
        </p:nvSpPr>
        <p:spPr>
          <a:xfrm rot="20640000" flipV="1">
            <a:off x="643890" y="3928110"/>
            <a:ext cx="3438525" cy="1009650"/>
          </a:xfrm>
          <a:prstGeom prst="ellipse">
            <a:avLst/>
          </a:prstGeom>
          <a:solidFill>
            <a:srgbClr val="000000">
              <a:alpha val="0"/>
            </a:srgbClr>
          </a:solidFill>
          <a:ln w="9525" cap="flat" cmpd="sng" algn="ctr">
            <a:solidFill>
              <a:srgbClr val="28A4DE">
                <a:alpha val="0"/>
              </a:srgbClr>
            </a:solidFill>
            <a:prstDash val="solid"/>
            <a:headEnd type="none"/>
            <a:tailEnd type="none"/>
          </a:ln>
          <a:effectLst/>
        </p:spPr>
      </p:sp>
      <p:sp>
        <p:nvSpPr>
          <p:cNvPr id="27" name="Text 25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0iTW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9gMAACoYAAAdGQAAYB4AABAAAAAmAAAACAAAAP//////////"/>
              </a:ext>
            </a:extLst>
          </p:cNvSpPr>
          <p:nvPr/>
        </p:nvSpPr>
        <p:spPr>
          <a:xfrm rot="20639999">
            <a:off x="643890" y="3928110"/>
            <a:ext cx="3438525" cy="1009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28" name="Shape 26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k9LvAP///wgy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5kU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9LvAAAAAAEAAAAAAAAAAAAAAAAAAAAAAAAAAAAAAAAAAAAAAAAAAAAAAAB/f38AAAAAA8zMzADAwP8Af39/AAAAAAAAAAAAAAAAAAAAAAAAAAAAIQAAABgAAAAUAAAA5wwAAHElAADlDwAAPSYAABAAAAAmAAAACAAAAP//////////"/>
              </a:ext>
            </a:extLst>
          </p:cNvSpPr>
          <p:nvPr/>
        </p:nvSpPr>
        <p:spPr>
          <a:xfrm>
            <a:off x="2097405" y="6086475"/>
            <a:ext cx="486410" cy="129540"/>
          </a:xfrm>
          <a:prstGeom prst="ellipse">
            <a:avLst/>
          </a:prstGeom>
          <a:solidFill>
            <a:srgbClr val="93D2EF">
              <a:alpha val="50000"/>
            </a:srgbClr>
          </a:solidFill>
          <a:ln>
            <a:noFill/>
          </a:ln>
          <a:effectLst/>
        </p:spPr>
      </p:sp>
      <p:sp>
        <p:nvSpPr>
          <p:cNvPr id="29" name="Text 27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je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wwAAHElAADlDwAAPSYAABAAAAAmAAAACAAAAP//////////"/>
              </a:ext>
            </a:extLst>
          </p:cNvSpPr>
          <p:nvPr/>
        </p:nvSpPr>
        <p:spPr>
          <a:xfrm>
            <a:off x="2097405" y="6086475"/>
            <a:ext cx="486410" cy="129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30" name="Shape 28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+3b3k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31" name="Text 29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Py/B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cap="none"/>
          </a:p>
        </p:txBody>
      </p:sp>
      <p:sp>
        <p:nvSpPr>
          <p:cNvPr id="32" name="Text 30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AUAACoDAACwRgAANwcAABAgAAAmAAAACAAAAP//////////"/>
              </a:ext>
            </a:extLst>
          </p:cNvSpPr>
          <p:nvPr/>
        </p:nvSpPr>
        <p:spPr>
          <a:xfrm>
            <a:off x="970280" y="514350"/>
            <a:ext cx="1052068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Bar Chart: Sentiment Distribution</a:t>
            </a:r>
            <a:endParaRPr lang="en-us" sz="1600" cap="none"/>
          </a:p>
        </p:txBody>
      </p:sp>
      <p:sp>
        <p:nvSpPr>
          <p:cNvPr id="33" name="Text 31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hwAABUSAAA4LwAAhRoAABAAAAAmAAAACAAAAP//////////"/>
              </a:ext>
            </a:extLst>
          </p:cNvSpPr>
          <p:nvPr/>
        </p:nvSpPr>
        <p:spPr>
          <a:xfrm>
            <a:off x="4669790" y="2939415"/>
            <a:ext cx="300609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Visualization</a:t>
            </a:r>
            <a:endParaRPr lang="en-us" sz="1600" cap="none"/>
          </a:p>
        </p:txBody>
      </p:sp>
      <p:sp>
        <p:nvSpPr>
          <p:cNvPr id="34" name="Text 32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NhwAALkYAAB9LwAA9iIAABAgAAAmAAAACAAAAP//////////"/>
              </a:ext>
            </a:extLst>
          </p:cNvSpPr>
          <p:nvPr/>
        </p:nvSpPr>
        <p:spPr>
          <a:xfrm>
            <a:off x="4585970" y="4018915"/>
            <a:ext cx="3133725" cy="1664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We use a bar chart to visualize the sentiment distribution. The chart clearly shows the number of positive, negative, and neutral reviews, providing an instant overview of public opinion.</a:t>
            </a:r>
            <a:endParaRPr lang="en-us" sz="1600" cap="none"/>
          </a:p>
        </p:txBody>
      </p:sp>
      <p:sp>
        <p:nvSpPr>
          <p:cNvPr id="35" name="Text 33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DQAAF4HAABURgAAzg8AABAAAAAmAAAACAAAAP//////////"/>
              </a:ext>
            </a:extLst>
          </p:cNvSpPr>
          <p:nvPr/>
        </p:nvSpPr>
        <p:spPr>
          <a:xfrm>
            <a:off x="8458200" y="1197610"/>
            <a:ext cx="2974340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Example</a:t>
            </a:r>
            <a:endParaRPr lang="en-us" sz="1600" cap="none"/>
          </a:p>
        </p:txBody>
      </p:sp>
      <p:sp>
        <p:nvSpPr>
          <p:cNvPr id="36" name="Text 34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/TMAAAIOAABERwAAihYAABAgAAAmAAAACAAAAP//////////"/>
              </a:ext>
            </a:extLst>
          </p:cNvSpPr>
          <p:nvPr/>
        </p:nvSpPr>
        <p:spPr>
          <a:xfrm>
            <a:off x="8451215" y="2277110"/>
            <a:ext cx="3133725" cy="1386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For instance, a bar chart might show 3 positive reviews, 2 negative reviews, and 1 neutral review, indicating a generally positive sentiment.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ZQAAAA0AAAAAkAAAAEgAAACQAAAASAAAAAAAAAAAAAAAAAAAAAEAAABQAAAAVdl3RfC/tT8AAAAAAADwvwAAAAAAAOA/AAAAAAAA4D8AAAAAAADgPwAAAAAAAOA/AAAAAAAA4D8AAAAAAADgPwAAAAAAAOA/AAAAAAAA4D8CAAAAjAAAAAEAAAADAAAAeI+jACMjIgA+AAAAVgAAAAAAAAAAAAAAAAAAAAAAAAAAAAAAeAAAAAEAAABAAAAAnf///5z///+HAAAAAAAAAAIAAAAVAAAAeI+jADUAAAB4j6MAAAAAAAAAAAAAAAAAAAAAAAAAAAAAAAAAAAAAAAAAAAAAAAAAAAAAAAAAAAAAAAAAFAAAADwAAAABAAAAAAAAAHiPo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D1VQF0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I+jACMjIgB4j6MAeI+jAAAAAAAAAAAAAAAAAAAAAAAAAAAAAAAAAHiPowB/f38AAAAAA8zMzADAwP8Af39/AAAAAAAAAAAAAAAAAAAAAAAAAAAAIQAAABgAAAAUAAAAQxkAAOsIAABvRwAAYRMAABAAAAAmAAAACAAAAP//////////"/>
              </a:ext>
            </a:extLst>
          </p:cNvSpPr>
          <p:nvPr/>
        </p:nvSpPr>
        <p:spPr>
          <a:xfrm>
            <a:off x="4106545" y="1449705"/>
            <a:ext cx="7505700" cy="1700530"/>
          </a:xfrm>
          <a:prstGeom prst="roundRect">
            <a:avLst>
              <a:gd name="adj" fmla="val 4248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1000">
                <a:srgbClr val="788FA3">
                  <a:alpha val="36000"/>
                </a:srgbClr>
              </a:gs>
              <a:gs pos="53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0"/>
            <a:tileRect/>
          </a:gradFill>
          <a:ln w="6350" cap="flat" cmpd="sng" algn="ctr">
            <a:solidFill>
              <a:srgbClr val="788FA3"/>
            </a:solidFill>
            <a:prstDash val="solid"/>
            <a:headEnd type="none"/>
            <a:tailEnd type="none"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QxkAAOsIAABvRwAAYRMAABAAAAAmAAAACAAAAP//////////"/>
              </a:ext>
            </a:extLst>
          </p:cNvSpPr>
          <p:nvPr/>
        </p:nvSpPr>
        <p:spPr>
          <a:xfrm>
            <a:off x="4106545" y="1449705"/>
            <a:ext cx="7505700" cy="1700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pic>
        <p:nvPicPr>
          <p:cNvPr id="4" name="Image 0" descr="https://kimi-img.moonshot.cn/pub/slides/slides_tmpl/image/25-08-27-20:03:34-d2nf85h8bjvh7rlj09f0.jp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gwAANMBAABID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8DAADQCAAAJxgAAF4mAAAQAAAAJgAAAAgAAAD//////////w=="/>
              </a:ext>
            </a:extLst>
          </p:cNvPicPr>
          <p:nvPr/>
        </p:nvPicPr>
        <p:blipFill>
          <a:blip r:embed="rId3"/>
          <a:srcRect l="30740" t="4670" r="31440" b="0"/>
          <a:stretch>
            <a:fillRect/>
          </a:stretch>
        </p:blipFill>
        <p:spPr>
          <a:xfrm>
            <a:off x="537845" y="1432560"/>
            <a:ext cx="3388360" cy="4804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hape 2"/>
          <p:cNvSpPr>
            <a:extLst>
              <a:ext uri="smNativeData">
                <pr:smNativeData xmlns:pr="smNativeData" xmlns="smNativeData" val="SMDATA_15_b4QqaRMAAAAlAAAAZQAAAA0AAAAAkAAAAEgAAACQAAAASAAAAAAAAAAAAAAAAAAAAAEAAABQAAAAVdl3RfC/tT8AAAAAAADwvwAAAAAAAOA/AAAAAAAA4D8AAAAAAADgPwAAAAAAAOA/AAAAAAAA4D8AAAAAAADgPwAAAAAAAOA/AAAAAAAA4D8CAAAAjAAAAAEAAAADAAAAeI+jACMjIgA+AAAAVgAAAAAAAAAAAAAAAAAAAAAAAAAAAAAAeAAAAAEAAABAAAAAnf///5z///+HAAAAAAAAAAIAAAAVAAAAeI+jADUAAAB4j6MAAAAAAAAAAAAAAAAAAAAAAAAAAAAAAAAAAAAAAAAAAAAAAAAAAAAAAAAAAAAAAAAAFAAAADwAAAABAAAAAAAAAHiPo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D1VQF0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I+jACMjIgB4j6MAeI+jAAAAAAAAAAAAAAAAAAAAAAAAAAAAAAAAAHiPowB/f38AAAAAA8zMzADAwP8Af39/AAAAAAAAAAAAAAAAAAAAAAAAAAAAIQAAABgAAAAUAAAAxRkAABcUAAAJMAAASCYAABAAAAAmAAAACAAAAP//////////"/>
              </a:ext>
            </a:extLst>
          </p:cNvSpPr>
          <p:nvPr/>
        </p:nvSpPr>
        <p:spPr>
          <a:xfrm>
            <a:off x="4189095" y="3265805"/>
            <a:ext cx="3619500" cy="2957195"/>
          </a:xfrm>
          <a:prstGeom prst="roundRect">
            <a:avLst>
              <a:gd name="adj" fmla="val 4248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1000">
                <a:srgbClr val="788FA3">
                  <a:alpha val="36000"/>
                </a:srgbClr>
              </a:gs>
              <a:gs pos="53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0"/>
            <a:tileRect/>
          </a:gradFill>
          <a:ln w="6350" cap="flat" cmpd="sng" algn="ctr">
            <a:solidFill>
              <a:srgbClr val="788FA3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xRkAABcUAAAJMAAASCYAABAAAAAmAAAACAAAAP//////////"/>
              </a:ext>
            </a:extLst>
          </p:cNvSpPr>
          <p:nvPr/>
        </p:nvSpPr>
        <p:spPr>
          <a:xfrm>
            <a:off x="4189095" y="3265805"/>
            <a:ext cx="3619500" cy="2957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7" name="Shape 4"/>
          <p:cNvSpPr>
            <a:extLst>
              <a:ext uri="smNativeData">
                <pr:smNativeData xmlns:pr="smNativeData" xmlns="smNativeData" val="SMDATA_15_b4QqaRMAAAAlAAAAZQAAAA0AAAAAkAAAAEgAAACQAAAASAAAAAAAAAAAAAAAAAAAAAEAAABQAAAAVdl3RfC/tT8AAAAAAADwvwAAAAAAAOA/AAAAAAAA4D8AAAAAAADgPwAAAAAAAOA/AAAAAAAA4D8AAAAAAADgPwAAAAAAAOA/AAAAAAAA4D8CAAAAjAAAAAEAAAADAAAAeI+jACMjIgA+AAAAVgAAAAAAAAAAAAAAAAAAAAAAAAAAAAAAeAAAAAEAAABAAAAAnf///5z///+HAAAAAAAAAAIAAAAVAAAAeI+jADUAAAB4j6MAAAAAAAAAAAAAAAAAAAAAAAAAAAAAAAAAAAAAAAAAAAAAAAAAAAAAAAAAAAAAAAAAFAAAADwAAAABAAAAAAAAAHiPo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vRHXEeAAAAaAAAAAEAAAAAAAAAAAAAAAAAAAAAAAAAECcAABAnAAAAAAAAAAAAAAAAAAAAAD1VQF0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eI+jACMjIgB4j6MAeI+jAAAAAAAAAAAAAAAAAAAAAAAAAAAAAAAAAHiPowB/f38AAAAAA8zMzADAwP8Af39/AAAAAAAAAAAAAAAAAAAAAAAAAAAAIQAAABgAAAAUAAAAKzEAABcUAABvRwAASCYAABAAAAAmAAAACAAAAP//////////"/>
              </a:ext>
            </a:extLst>
          </p:cNvSpPr>
          <p:nvPr/>
        </p:nvSpPr>
        <p:spPr>
          <a:xfrm>
            <a:off x="7992745" y="3265805"/>
            <a:ext cx="3619500" cy="2957195"/>
          </a:xfrm>
          <a:prstGeom prst="roundRect">
            <a:avLst>
              <a:gd name="adj" fmla="val 4248"/>
            </a:avLst>
          </a:prstGeom>
          <a:gradFill flip="none" rotWithShape="1">
            <a:gsLst>
              <a:gs pos="0">
                <a:srgbClr val="788FA3">
                  <a:alpha val="39000"/>
                </a:srgbClr>
              </a:gs>
              <a:gs pos="21000">
                <a:srgbClr val="788FA3">
                  <a:alpha val="36000"/>
                </a:srgbClr>
              </a:gs>
              <a:gs pos="53000">
                <a:srgbClr val="788FA3">
                  <a:alpha val="7000"/>
                </a:srgbClr>
              </a:gs>
              <a:gs pos="100000">
                <a:srgbClr val="232322">
                  <a:alpha val="15000"/>
                </a:srgbClr>
              </a:gs>
            </a:gsLst>
            <a:lin ang="13500000" scaled="0"/>
            <a:tileRect/>
          </a:gradFill>
          <a:ln w="6350" cap="flat" cmpd="sng" algn="ctr">
            <a:solidFill>
              <a:srgbClr val="788FA3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Text 5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xJjY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zEAABcUAABvRwAASCYAABAAAAAmAAAACAAAAP//////////"/>
              </a:ext>
            </a:extLst>
          </p:cNvSpPr>
          <p:nvPr/>
        </p:nvSpPr>
        <p:spPr>
          <a:xfrm>
            <a:off x="7992745" y="3265805"/>
            <a:ext cx="3619500" cy="2957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v4UUo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10" name="Text 7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7gB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AUAACoDAACwRgAANwcAABAgAAAmAAAACAAAAP//////////"/>
              </a:ext>
            </a:extLst>
          </p:cNvSpPr>
          <p:nvPr/>
        </p:nvSpPr>
        <p:spPr>
          <a:xfrm>
            <a:off x="970280" y="514350"/>
            <a:ext cx="1052068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Sample Output Table Live</a:t>
            </a:r>
            <a:endParaRPr lang="en-us" sz="160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RoAALwJAACvRgAANQwAABAAAAAmAAAACAAAAP//////////"/>
              </a:ext>
            </a:extLst>
          </p:cNvSpPr>
          <p:nvPr/>
        </p:nvSpPr>
        <p:spPr>
          <a:xfrm>
            <a:off x="4277995" y="1582420"/>
            <a:ext cx="7212330" cy="401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Output Table</a:t>
            </a:r>
            <a:endParaRPr lang="en-us" sz="1600" cap="none"/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lhoAAKoMAABcRwAAahQAABAAAAAmAAAACAAAAP//////////"/>
              </a:ext>
            </a:extLst>
          </p:cNvSpPr>
          <p:nvPr/>
        </p:nvSpPr>
        <p:spPr>
          <a:xfrm>
            <a:off x="4321810" y="2058670"/>
            <a:ext cx="7278370" cy="1259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The output table displays the original review, its polarity score, subjectivity, and the final sentiment label. This provides a clear and detailed view of the analysis.</a:t>
            </a:r>
            <a:endParaRPr lang="en-us" sz="1600" cap="none"/>
          </a:p>
        </p:txBody>
      </p:sp>
      <p:sp>
        <p:nvSpPr>
          <p:cNvPr id="14" name="Text 11"/>
          <p:cNvSpPr>
            <a:extLst>
              <a:ext uri="smNativeData">
                <pr:smNativeData xmlns:pr="smNativeData" xmlns="smNativeData" val="SMDATA_15_b4QqaRMAAAAlAAAAZAAAAA0AAAAASAAAAEgAAABI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hoAALoUAADOLwAAcxkAABAAAAAmAAAACAAAAP//////////"/>
              </a:ext>
            </a:extLst>
          </p:cNvSpPr>
          <p:nvPr/>
        </p:nvSpPr>
        <p:spPr>
          <a:xfrm>
            <a:off x="4240530" y="3369310"/>
            <a:ext cx="3530600" cy="767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Example Row</a:t>
            </a:r>
            <a:endParaRPr lang="en-us" sz="160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/xkAAHQYAADDLwAAqCUAABAAAAAmAAAACAAAAP//////////"/>
              </a:ext>
            </a:extLst>
          </p:cNvSpPr>
          <p:nvPr/>
        </p:nvSpPr>
        <p:spPr>
          <a:xfrm>
            <a:off x="4225925" y="3975100"/>
            <a:ext cx="3538220" cy="2146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For example, the review 'Battery life is bad' has a polarity of -0.6 and a subjectivity of 0.7, resulting in a Negative label.</a:t>
            </a:r>
            <a:endParaRPr lang="en-us" sz="1600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b4QqaRMAAAAlAAAAZAAAAA0AAAAASAAAAEgAAABI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DEAALoUAAA0RwAAcxkAABAAAAAmAAAACAAAAP//////////"/>
              </a:ext>
            </a:extLst>
          </p:cNvSpPr>
          <p:nvPr/>
        </p:nvSpPr>
        <p:spPr>
          <a:xfrm>
            <a:off x="8044180" y="3369310"/>
            <a:ext cx="3530600" cy="767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b="1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Transparency</a:t>
            </a:r>
            <a:endParaRPr lang="en-us" sz="1600" cap="none"/>
          </a:p>
        </p:txBody>
      </p:sp>
      <p:sp>
        <p:nvSpPr>
          <p:cNvPr id="17" name="Text 14"/>
          <p:cNvSpPr>
            <a:extLst>
              <a:ext uri="smNativeData">
                <pr:smNativeData xmlns:pr="smNativeData" xmlns="smNativeData" val="SMDATA_15_b4QqaRMAAAAlAAAAZAAAAA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qmvB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TEAAHQYAAApRwAAqCUAABAAAAAmAAAACAAAAP//////////"/>
              </a:ext>
            </a:extLst>
          </p:cNvSpPr>
          <p:nvPr/>
        </p:nvSpPr>
        <p:spPr>
          <a:xfrm>
            <a:off x="8029575" y="3975100"/>
            <a:ext cx="3538220" cy="2146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This step-by-step approach ensures transparency in the analysis process, making it easier to understand and explain the results.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RwMAANwF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ksAAC4qAAAQAAAAJgAAAAgAAAD//////////w=="/>
              </a:ext>
            </a:extLst>
          </p:cNvPicPr>
          <p:nvPr/>
        </p:nvPicPr>
        <p:blipFill>
          <a:blip r:embed="rId3"/>
          <a:srcRect l="8390" t="15000" r="0" b="0"/>
          <a:stretch>
            <a:fillRect/>
          </a:stretch>
        </p:blipFill>
        <p:spPr>
          <a:xfrm>
            <a:off x="0" y="0"/>
            <a:ext cx="12193270" cy="68567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Pca6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IpU1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5CoW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ggAANQNAADmEgAAlhQAABAAAAAmAAAACAAAAP//////////"/>
              </a:ext>
            </a:extLst>
          </p:cNvSpPr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05</a:t>
            </a:r>
            <a:endParaRPr lang="en-us" sz="16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3AgAAKQVAABnQwAA7BwAABAAAAAmAAAACAAAAP//////////"/>
              </a:ext>
            </a:extLst>
          </p:cNvSpPr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Internals &amp; Future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d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wQ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MAAAAAAAAE1QAAEMqAAAQAAAAJgAAAAgAAAD//////////w=="/>
              </a:ext>
            </a:extLst>
          </p:cNvPicPr>
          <p:nvPr/>
        </p:nvPicPr>
        <p:blipFill>
          <a:blip r:embed="rId3"/>
          <a:srcRect l="0" t="0" r="0" b="10270"/>
          <a:stretch>
            <a:fillRect/>
          </a:stretch>
        </p:blipFill>
        <p:spPr>
          <a:xfrm>
            <a:off x="1991360" y="0"/>
            <a:ext cx="11675745" cy="68700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C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AUAACoDAACwRgAANwcAABAgAAAmAAAACAAAAP//////////"/>
              </a:ext>
            </a:extLst>
          </p:cNvSpPr>
          <p:nvPr/>
        </p:nvSpPr>
        <p:spPr>
          <a:xfrm>
            <a:off x="970280" y="514350"/>
            <a:ext cx="1052068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TextBlob Under The Hood</a:t>
            </a:r>
            <a:endParaRPr lang="en-us" sz="16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EEC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AUAADIYAAD2LgAA2RwAABAAAAAmAAAACAAAAP//////////"/>
              </a:ext>
            </a:extLst>
          </p:cNvSpPr>
          <p:nvPr/>
        </p:nvSpPr>
        <p:spPr>
          <a:xfrm>
            <a:off x="970280" y="3933190"/>
            <a:ext cx="6663690" cy="7562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TextBlob Internals</a:t>
            </a:r>
            <a:endParaRPr lang="en-us" sz="16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n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AUAAG0bAABlMgAAayUAABAAAAAmAAAACAAAAP//////////"/>
              </a:ext>
            </a:extLst>
          </p:cNvSpPr>
          <p:nvPr/>
        </p:nvSpPr>
        <p:spPr>
          <a:xfrm>
            <a:off x="970280" y="4458335"/>
            <a:ext cx="7221855" cy="162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TextBlob uses a predefined lexicon to assign sentiment scores to words. It calculates the overall polarity and subjectivity of a sentence, making it a powerful tool for sentiment analysis.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ULdx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ZTON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pic>
        <p:nvPicPr>
          <p:cNvPr id="4" name="Image 0" descr="https://kimi-img.moonshot.cn/pub/slides/slides_tmpl/image/25-08-27-20:03:31-d2nf84p8bjvh7rlj099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GJ05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sFAAADCQAAUAUAAHoW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29945" y="1464945"/>
            <a:ext cx="33655" cy="21888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 1" descr="https://kimi-img.moonshot.cn/pub/slides/slides_tmpl/image/25-08-27-20:03:31-d2nf84p8bjvh7rlj099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oHLRq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MFAACAGAAAeQUAAPc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55345" y="3982720"/>
            <a:ext cx="34290" cy="21888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 2" descr="https://kimi-img.moonshot.cn/pub/slides/slides_tmpl/image/25-08-27-20:03:32-d2nf8518bjvh7rlj09a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gkAAD/CgAAdUcAAPcl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009640" y="1787525"/>
            <a:ext cx="5606415" cy="43840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hape 2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/f3v8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8" name="Text 3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GB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cap="none"/>
          </a:p>
        </p:txBody>
      </p:sp>
      <p:sp>
        <p:nvSpPr>
          <p:cNvPr id="9" name="Text 4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AUAACoDAACwRgAANwcAABAgAAAmAAAACAAAAP//////////"/>
              </a:ext>
            </a:extLst>
          </p:cNvSpPr>
          <p:nvPr/>
        </p:nvSpPr>
        <p:spPr>
          <a:xfrm>
            <a:off x="970280" y="514350"/>
            <a:ext cx="1052068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Accuracy &amp; Limitations</a:t>
            </a:r>
            <a:endParaRPr lang="en-us" sz="1600" cap="none"/>
          </a:p>
        </p:txBody>
      </p:sp>
      <p:sp>
        <p:nvSpPr>
          <p:cNvPr id="10" name="Shape 5"/>
          <p:cNvSpPr>
            <a:extLst>
              <a:ext uri="smNativeData">
                <pr:smNativeData xmlns:pr="smNativeData" xmlns="smNativeData" val="SMDATA_15_b4QqaRMAAAAlAAAAZQAAAA0AAAAAkAAAAEgAAACQAAAASAAAAAAAAAAAAAAAAAAAAAEAAABQAAAAFw6EZAETqD8AAAAAAADwvwAAAAAAAOA/AAAAAAAA4D8AAAAAAADgPwAAAAAAAOA/AAAAAAAA4D8AAAAAAADgPwAAAAAAAOA/AAAAAAAA4D8CAAAAjAAAAAEAAAADAAAA1O34ABFTcgBLAAAASwAAAAAAAAAAAAAAAAAAAAAAAAAAAAAAeAAAAAEAAABAAAAAYwAAAGQAAAA7AQAAAAAAAAEAAAAyAAAAKKTe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Ep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O34ABFTcgAopN4AAAAAAAAAAAAAAAAAAAAAAAAAAAAAAAAAAAAAAAAAAAB/f38AAAAAA8zMzADAwP8Af39/AAAAAAAAAAAAAAAAAAAAAAAAAAAAIQAAABgAAAAUAAAA9SQAABgLAABoRwAA7CUAABAAAAAmAAAACAAAAP//////////"/>
              </a:ext>
            </a:extLst>
          </p:cNvSpPr>
          <p:nvPr/>
        </p:nvSpPr>
        <p:spPr>
          <a:xfrm>
            <a:off x="6007735" y="1803400"/>
            <a:ext cx="5600065" cy="4361180"/>
          </a:xfrm>
          <a:prstGeom prst="roundRect">
            <a:avLst>
              <a:gd name="adj" fmla="val 2351"/>
            </a:avLst>
          </a:prstGeom>
          <a:gradFill flip="none" rotWithShape="1">
            <a:gsLst>
              <a:gs pos="0">
                <a:srgbClr val="D4EDF8">
                  <a:alpha val="26000"/>
                </a:srgbClr>
              </a:gs>
              <a:gs pos="50000">
                <a:srgbClr val="28A4DE">
                  <a:alpha val="0"/>
                </a:srgbClr>
              </a:gs>
              <a:gs pos="100000">
                <a:srgbClr val="115372">
                  <a:alpha val="2600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11" name="Text 6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9SQAABgLAABoRwAA7CUAABAAAAAmAAAACAAAAP//////////"/>
              </a:ext>
            </a:extLst>
          </p:cNvSpPr>
          <p:nvPr/>
        </p:nvSpPr>
        <p:spPr>
          <a:xfrm>
            <a:off x="6007735" y="1803400"/>
            <a:ext cx="5600065" cy="43611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2" name="Text 7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7QYAACYKAABkIwAADBEAABAAAAAmAAAACAAAAP//////////"/>
              </a:ext>
            </a:extLst>
          </p:cNvSpPr>
          <p:nvPr/>
        </p:nvSpPr>
        <p:spPr>
          <a:xfrm>
            <a:off x="1125855" y="1649730"/>
            <a:ext cx="4627245" cy="112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Accuracy</a:t>
            </a:r>
            <a:endParaRPr lang="en-us" sz="1600" cap="none"/>
          </a:p>
        </p:txBody>
      </p:sp>
      <p:sp>
        <p:nvSpPr>
          <p:cNvPr id="13" name="Text 8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7QYAADQNAAAeIwAAAxcAABAAAAAmAAAACAAAAP//////////"/>
              </a:ext>
            </a:extLst>
          </p:cNvSpPr>
          <p:nvPr/>
        </p:nvSpPr>
        <p:spPr>
          <a:xfrm>
            <a:off x="1125855" y="2146300"/>
            <a:ext cx="4582795" cy="159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TextBlob provides accurate results for simple reviews, achieving up to 80% accuracy. However, it may struggle with complex sentences, sarcasm, and context-specific language.</a:t>
            </a:r>
            <a:endParaRPr lang="en-us" sz="1600" cap="none"/>
          </a:p>
        </p:txBody>
      </p:sp>
      <p:sp>
        <p:nvSpPr>
          <p:cNvPr id="14" name="Text 9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7QYAAEYZAABkIwAALCAAABAAAAAmAAAACAAAAP//////////"/>
              </a:ext>
            </a:extLst>
          </p:cNvSpPr>
          <p:nvPr/>
        </p:nvSpPr>
        <p:spPr>
          <a:xfrm>
            <a:off x="1125855" y="4108450"/>
            <a:ext cx="4627245" cy="1121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Future Improvements</a:t>
            </a:r>
            <a:endParaRPr lang="en-us" sz="1600" cap="none"/>
          </a:p>
        </p:txBody>
      </p:sp>
      <p:sp>
        <p:nvSpPr>
          <p:cNvPr id="15" name="Text 10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7fKs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7QYAAMMcAAAfIwAAkiYAABAAAAAmAAAACAAAAP//////////"/>
              </a:ext>
            </a:extLst>
          </p:cNvSpPr>
          <p:nvPr/>
        </p:nvSpPr>
        <p:spPr>
          <a:xfrm>
            <a:off x="1125855" y="4675505"/>
            <a:ext cx="4583430" cy="1594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To enhance accuracy, we plan to integrate advanced models like BERT, which can better understand context and nuances in text.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3Ptg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EgY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3PtgAAAAAAEAAAAAAAAAAAAAAAAAAAAAAAAAAAAAAAAAAAAAAAAAAAAAAAB/f38AAAAAA8zMzADAwP8Af39/AAAAAAAAAAAAAAAAAAAAAAAAAAAAIQAAABgAAAAUAAAAsO3//x8NAAC4EQAAJzEAABAAAAAmAAAACAAAAP//////////"/>
              </a:ext>
            </a:extLst>
          </p:cNvSpPr>
          <p:nvPr/>
        </p:nvSpPr>
        <p:spPr>
          <a:xfrm>
            <a:off x="-2976880" y="2132965"/>
            <a:ext cx="5857240" cy="5857240"/>
          </a:xfrm>
          <a:prstGeom prst="ellipse">
            <a:avLst/>
          </a:prstGeom>
          <a:solidFill>
            <a:srgbClr val="DCFB60">
              <a:alpha val="4000"/>
            </a:srgbClr>
          </a:soli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4t3N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sO3//x8NAAC4EQAAJzEAABAAAAAmAAAACAAAAP//////////"/>
              </a:ext>
            </a:extLst>
          </p:cNvSpPr>
          <p:nvPr/>
        </p:nvSpPr>
        <p:spPr>
          <a:xfrm>
            <a:off x="-2976880" y="2132965"/>
            <a:ext cx="5857240" cy="5857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bFh/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fTkAAF0HAAD3UwAA1yEAABAAAAAmAAAACAAAAP//////////"/>
              </a:ext>
            </a:extLst>
          </p:cNvSpPr>
          <p:nvPr/>
        </p:nvSpPr>
        <p:spPr>
          <a:xfrm>
            <a:off x="9345295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TkAAF0HAAD3UwAA1yEAABAAAAAmAAAACAAAAP//////////"/>
              </a:ext>
            </a:extLst>
          </p:cNvSpPr>
          <p:nvPr/>
        </p:nvSpPr>
        <p:spPr>
          <a:xfrm>
            <a:off x="9345295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pic>
        <p:nvPicPr>
          <p:cNvPr id="6" name="Image 0" descr="https://kimi-img.moonshot.cn/pub/slides/slides_tmpl/image/25-08-27-20:03:31-d2nf84p8bjvh7rlj098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QsAABJDQAA20kAAIU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0" y="2159635"/>
            <a:ext cx="4779645" cy="4752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Image 1" descr="https://kimi-img.moonshot.cn/pub/slides/slides_tmpl/image/25-08-27-20:03:32-d2nf8518bjvh7rlj09a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wX5g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FU2AAAVAAAALkgAAOQL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8832215" y="13335"/>
            <a:ext cx="2901315" cy="1919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Shape 4"/>
          <p:cNvSpPr>
            <a:extLst>
              <a:ext uri="smNativeData">
                <pr:smNativeData xmlns:pr="smNativeData" xmlns="smNativeData" val="SMDATA_15_b4QqaRMAAAAlAAAACwAAAA0AAAAACSIAANT///92TAAAQSoAAAAAAAAAAAAAAAAAAAEAAABQAAAAAAAAAAAA4D8AAAAAAADgPwAAAAAAAOA/AAAAAAAA4D8AAAAAAADgPwAAAAAAAOA/AAAAAAAA4D8AAAAAAADgPwAAAAAAAOA/AAAAAAAA4D8CAAAAjAAAAAEAAAAAAAAA9PT1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9PT1AAAAAAEAAAAAAAAAAAAAAAAAAAAAAAAAAAAAAAAAAAAAAAAAAAAAAAB/f38AAAAAA8zMzADAwP8Af39/AAAAAAAAAAAAAAAAAAAAAAAAAAAAIQAAABgAAAAUAAAACSIAANT///92TAAAQSoAABAAAAAmAAAACAAAAP//////////"/>
              </a:ext>
            </a:extLst>
          </p:cNvSpPr>
          <p:nvPr/>
        </p:nvSpPr>
        <p:spPr>
          <a:xfrm rot="16200000">
            <a:off x="5532755" y="-27940"/>
            <a:ext cx="6896735" cy="6896735"/>
          </a:xfrm>
          <a:custGeom>
            <a:avLst/>
            <a:gdLst/>
            <a:ahLst/>
            <a:cxnLst/>
            <a:rect l="0" t="0" r="6896735" b="6896735"/>
            <a:pathLst>
              <a:path w="6896735" h="6896735">
                <a:moveTo>
                  <a:pt x="0" y="1379346"/>
                </a:moveTo>
                <a:lnTo>
                  <a:pt x="6896735" y="0"/>
                </a:lnTo>
                <a:lnTo>
                  <a:pt x="6896735" y="6896735"/>
                </a:lnTo>
                <a:lnTo>
                  <a:pt x="0" y="6896735"/>
                </a:lnTo>
                <a:close/>
              </a:path>
            </a:pathLst>
          </a:custGeom>
          <a:solidFill>
            <a:srgbClr val="F4F4F5"/>
          </a:solidFill>
          <a:ln>
            <a:noFill/>
          </a:ln>
          <a:effectLst/>
        </p:spPr>
      </p:sp>
      <p:sp>
        <p:nvSpPr>
          <p:cNvPr id="9" name="Text 5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DYVP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CSIAANT///92TAAAQSoAABAAAAAmAAAACAAAAP//////////"/>
              </a:ext>
            </a:extLst>
          </p:cNvSpPr>
          <p:nvPr/>
        </p:nvSpPr>
        <p:spPr>
          <a:xfrm rot="16200000">
            <a:off x="5532755" y="-27940"/>
            <a:ext cx="6896735" cy="6896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8eZ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gUAAPECAAC0RgAAVwYAABAgAAAmAAAACAAAAP//////////"/>
              </a:ext>
            </a:extLst>
          </p:cNvSpPr>
          <p:nvPr/>
        </p:nvSpPr>
        <p:spPr>
          <a:xfrm>
            <a:off x="887730" y="478155"/>
            <a:ext cx="10605770" cy="552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Next Level: BERT + Web App</a:t>
            </a:r>
            <a:endParaRPr lang="en-us" sz="1600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GsQj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NwQAALELAAB2JQAA9Q0AABAgAAAmAAAACAAAAP//////////"/>
              </a:ext>
            </a:extLst>
          </p:cNvSpPr>
          <p:nvPr/>
        </p:nvSpPr>
        <p:spPr>
          <a:xfrm>
            <a:off x="685165" y="1900555"/>
            <a:ext cx="540448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BERT Integration</a:t>
            </a:r>
            <a:endParaRPr lang="en-us" sz="1600" cap="none"/>
          </a:p>
        </p:txBody>
      </p:sp>
      <p:sp>
        <p:nvSpPr>
          <p:cNvPr id="12" name="Text 8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Aib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NwQAAFoOAAD/IAAALhUAABAgAAAmAAAACAAAAP//////////"/>
              </a:ext>
            </a:extLst>
          </p:cNvSpPr>
          <p:nvPr/>
        </p:nvSpPr>
        <p:spPr>
          <a:xfrm>
            <a:off x="685165" y="2332990"/>
            <a:ext cx="4678680" cy="1109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We aim to integrate BERT, a powerful deep learning model, to improve sentiment analysis accuracy. BERT can handle complex sentences and context better than TextBlob.</a:t>
            </a:r>
            <a:endParaRPr lang="en-us" sz="1600" cap="none"/>
          </a:p>
        </p:txBody>
      </p:sp>
      <p:sp>
        <p:nvSpPr>
          <p:cNvPr id="13" name="Text 9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oQdl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NgQAAEwaAADlJQAAkBwAABAgAAAmAAAACAAAAP//////////"/>
              </a:ext>
            </a:extLst>
          </p:cNvSpPr>
          <p:nvPr/>
        </p:nvSpPr>
        <p:spPr>
          <a:xfrm>
            <a:off x="684530" y="4274820"/>
            <a:ext cx="547560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Web App Development</a:t>
            </a:r>
            <a:endParaRPr lang="en-us" sz="1600" cap="none"/>
          </a:p>
        </p:txBody>
      </p:sp>
      <p:sp>
        <p:nvSpPr>
          <p:cNvPr id="14" name="Text 10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vyMi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NwQAAE4dAAD/IAAAbSIAABAgAAAmAAAACAAAAP//////////"/>
              </a:ext>
            </a:extLst>
          </p:cNvSpPr>
          <p:nvPr/>
        </p:nvSpPr>
        <p:spPr>
          <a:xfrm>
            <a:off x="685165" y="4763770"/>
            <a:ext cx="4678680" cy="832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We plan to develop an interactive web app using Streamlit, allowing users to input text and receive real-time sentiment analysis results.</a:t>
            </a:r>
            <a:endParaRPr lang="en-us" sz="1600" cap="none"/>
          </a:p>
        </p:txBody>
      </p:sp>
      <p:sp>
        <p:nvSpPr>
          <p:cNvPr id="15" name="Text 11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oyFu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CgAALELAADbSQAA9Q0AABAgAAAmAAAACAAAAP//////////"/>
              </a:ext>
            </a:extLst>
          </p:cNvSpPr>
          <p:nvPr/>
        </p:nvSpPr>
        <p:spPr>
          <a:xfrm>
            <a:off x="6515100" y="1900555"/>
            <a:ext cx="5490845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Multilingual Support</a:t>
            </a:r>
            <a:endParaRPr lang="en-us" sz="1600" cap="none"/>
          </a:p>
        </p:txBody>
      </p:sp>
      <p:sp>
        <p:nvSpPr>
          <p:cNvPr id="16" name="Text 12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3kIC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isAAB0OAADbSQAAhxEAABAgAAAmAAAACAAAAP//////////"/>
              </a:ext>
            </a:extLst>
          </p:cNvSpPr>
          <p:nvPr/>
        </p:nvSpPr>
        <p:spPr>
          <a:xfrm>
            <a:off x="6993890" y="2294255"/>
            <a:ext cx="5012055" cy="554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000000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The web app will support multiple languages, including Urdu, making it accessible to a wider audience.</a:t>
            </a:r>
            <a:endParaRPr lang="en-us" sz="1600" cap="none"/>
          </a:p>
        </p:txBody>
      </p:sp>
      <p:sp>
        <p:nvSpPr>
          <p:cNvPr id="17" name="Text 13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P6N+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ygAAA8aAADbSQAAUxwAABAgAAAmAAAACAAAAP//////////"/>
              </a:ext>
            </a:extLst>
          </p:cNvSpPr>
          <p:nvPr/>
        </p:nvSpPr>
        <p:spPr>
          <a:xfrm>
            <a:off x="6529705" y="4236085"/>
            <a:ext cx="5476240" cy="368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Emoji Sentiment Analysis</a:t>
            </a:r>
            <a:endParaRPr lang="en-us" sz="1600" cap="none"/>
          </a:p>
        </p:txBody>
      </p:sp>
      <p:sp>
        <p:nvSpPr>
          <p:cNvPr id="18" name="Text 14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g6JE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ysAABEdAADbSQAAMCIAABAgAAAmAAAACAAAAP//////////"/>
              </a:ext>
            </a:extLst>
          </p:cNvSpPr>
          <p:nvPr/>
        </p:nvSpPr>
        <p:spPr>
          <a:xfrm>
            <a:off x="6994525" y="4725035"/>
            <a:ext cx="5011420" cy="832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000000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We will also add support for emoji sentiment analysis, enabling the app to understand and interpret emojis in user input.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bg>
      <p:bgPr>
        <a:solidFill>
          <a:srgbClr val="0C10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0-d2nf84h8bjvh7rlj095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X///8BAAAAAAAAAAAAAAAAAAAAAAAAAAAAAAAAAAAAAAAAAAAAAAACf39/AOfm5gPMzMwAwMD/AH9/fwAAAAAAAAAAAAAAAAD///8AAAAAACEAAAAYAAAAFAAAAKIZAAD6////AEsAADY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166870" y="-3810"/>
            <a:ext cx="8025130" cy="68656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OE78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5+bmA8zMzADAwP8Af39/AAAAAAAAAAAAAAAAAAAAAAAAAAAAIQAAABgAAAAUAAAAfwYAACUNAACsCAAAUw8AABAAAAAmAAAACAAAAP//////////"/>
              </a:ext>
            </a:extLst>
          </p:cNvSpPr>
          <p:nvPr/>
        </p:nvSpPr>
        <p:spPr>
          <a:xfrm>
            <a:off x="1056005" y="213677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0nML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wYAACUNAACsCAAAUw8AABAAAAAmAAAACAAAAP//////////"/>
              </a:ext>
            </a:extLst>
          </p:cNvSpPr>
          <p:nvPr/>
        </p:nvSpPr>
        <p:spPr>
          <a:xfrm>
            <a:off x="1056005" y="2136775"/>
            <a:ext cx="35369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OE78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5+bmA8zMzADAwP8Af39/AAAAAAAAAAAAAAAAAAAAAAAAAAAAIQAAABgAAAAUAAAAfwYAAF8RAACsCAAAjRMAABAAAAAmAAAACAAAAP//////////"/>
              </a:ext>
            </a:extLst>
          </p:cNvSpPr>
          <p:nvPr/>
        </p:nvSpPr>
        <p:spPr>
          <a:xfrm>
            <a:off x="1056005" y="282384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HBw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wYAAF8RAACsCAAAjRMAABAAAAAmAAAACAAAAP//////////"/>
              </a:ext>
            </a:extLst>
          </p:cNvSpPr>
          <p:nvPr/>
        </p:nvSpPr>
        <p:spPr>
          <a:xfrm>
            <a:off x="1056005" y="2823845"/>
            <a:ext cx="35369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7" name="Shape 4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F0cy0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5+bmA8zMzADAwP8Af39/AAAAAAAAAAAAAAAAAAAAAAAAAAAAIQAAABgAAAAUAAAAfwYAAKgVAACsCAAA1hcAABAAAAAmAAAACAAAAP//////////"/>
              </a:ext>
            </a:extLst>
          </p:cNvSpPr>
          <p:nvPr/>
        </p:nvSpPr>
        <p:spPr>
          <a:xfrm>
            <a:off x="1056005" y="3520440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8" name="Text 5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VzL2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wYAAKgVAACsCAAA1hcAABAAAAAmAAAACAAAAP//////////"/>
              </a:ext>
            </a:extLst>
          </p:cNvSpPr>
          <p:nvPr/>
        </p:nvSpPr>
        <p:spPr>
          <a:xfrm>
            <a:off x="1056005" y="3520440"/>
            <a:ext cx="35369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iaNTA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5+bmA8zMzADAwP8Af39/AAAAAAAAAAAAAAAAAAAAAAAAAAAAIQAAABgAAAAUAAAAfwYAAAAaAACsCAAALhwAABAAAAAmAAAACAAAAP//////////"/>
              </a:ext>
            </a:extLst>
          </p:cNvSpPr>
          <p:nvPr/>
        </p:nvSpPr>
        <p:spPr>
          <a:xfrm>
            <a:off x="1056005" y="4226560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10" name="Text 7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gmLz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wYAAAAaAACsCAAALhwAABAAAAAmAAAACAAAAP//////////"/>
              </a:ext>
            </a:extLst>
          </p:cNvSpPr>
          <p:nvPr/>
        </p:nvSpPr>
        <p:spPr>
          <a:xfrm>
            <a:off x="1056005" y="4226560"/>
            <a:ext cx="35369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1" name="Shape 8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ixKDA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5+bmA8zMzADAwP8Af39/AAAAAAAAAAAAAAAAAAAAAAAAAAAAIQAAABgAAAAUAAAAfwYAAGceAACsCAAAlSAAABAAAAAmAAAACAAAAP//////////"/>
              </a:ext>
            </a:extLst>
          </p:cNvSpPr>
          <p:nvPr/>
        </p:nvSpPr>
        <p:spPr>
          <a:xfrm>
            <a:off x="1056005" y="494220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12" name="Text 9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9Ij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wYAAGceAACsCAAAlSAAABAAAAAmAAAACAAAAP//////////"/>
              </a:ext>
            </a:extLst>
          </p:cNvSpPr>
          <p:nvPr/>
        </p:nvSpPr>
        <p:spPr>
          <a:xfrm>
            <a:off x="1056005" y="4942205"/>
            <a:ext cx="35369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3" name="Shape 1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bdt4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5+bmA8zMzADAwP8Af39/AAAAAAAAAAAAAAAAAAAAAAAAAAAAIQAAABgAAAAUAAAAfwYAAN0iAACsCAAACyUAABAAAAAmAAAACAAAAP//////////"/>
              </a:ext>
            </a:extLst>
          </p:cNvSpPr>
          <p:nvPr/>
        </p:nvSpPr>
        <p:spPr>
          <a:xfrm>
            <a:off x="1056005" y="5667375"/>
            <a:ext cx="353695" cy="35433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14" name="Text 11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6Sq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wYAAN0iAACsCAAACyUAABAAAAAmAAAACAAAAP//////////"/>
              </a:ext>
            </a:extLst>
          </p:cNvSpPr>
          <p:nvPr/>
        </p:nvSpPr>
        <p:spPr>
          <a:xfrm>
            <a:off x="1056005" y="5667375"/>
            <a:ext cx="35369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b4QqaRMAAAAlAAAAZAAAAE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gn03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ygUAAOcFAADNHQAAAQoAABAgAAAmAAAACAAAAP//////////"/>
              </a:ext>
            </a:extLst>
          </p:cNvSpPr>
          <p:nvPr/>
        </p:nvSpPr>
        <p:spPr>
          <a:xfrm>
            <a:off x="941070" y="959485"/>
            <a:ext cx="3903345" cy="666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CONTENTS</a:t>
            </a:r>
            <a:endParaRPr lang="en-us" sz="1600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5rM1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AYAAFgNAAA9CwAAdxAAABAAAAAmAAAACAAAAP//////////"/>
              </a:ext>
            </a:extLst>
          </p:cNvSpPr>
          <p:nvPr/>
        </p:nvSpPr>
        <p:spPr>
          <a:xfrm>
            <a:off x="1054100" y="2169160"/>
            <a:ext cx="772795" cy="50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01</a:t>
            </a:r>
            <a:endParaRPr lang="en-us" sz="1600" cap="none"/>
          </a:p>
        </p:txBody>
      </p:sp>
      <p:sp>
        <p:nvSpPr>
          <p:cNvPr id="17" name="Text 14"/>
          <p:cNvSpPr>
            <a:extLst>
              <a:ext uri="smNativeData">
                <pr:smNativeData xmlns:pr="smNativeData" xmlns="smNativeData" val="SMDATA_15_b4QqaRMAAAAlAAAAZAAAAE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2QNH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XAsAALANAAAwRgAAmg8AABAgAAAmAAAACAAAAP//////////"/>
              </a:ext>
            </a:extLst>
          </p:cNvSpPr>
          <p:nvPr/>
        </p:nvSpPr>
        <p:spPr>
          <a:xfrm>
            <a:off x="1846580" y="2225040"/>
            <a:ext cx="9563100" cy="311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Project Overview</a:t>
            </a:r>
            <a:endParaRPr lang="en-us" sz="1600" cap="none"/>
          </a:p>
        </p:txBody>
      </p:sp>
      <p:sp>
        <p:nvSpPr>
          <p:cNvPr id="18" name="Text 15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2ks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AYAAKERAAA9CwAAwBQAABAAAAAmAAAACAAAAP//////////"/>
              </a:ext>
            </a:extLst>
          </p:cNvSpPr>
          <p:nvPr/>
        </p:nvSpPr>
        <p:spPr>
          <a:xfrm>
            <a:off x="1054100" y="2865755"/>
            <a:ext cx="772795" cy="50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02</a:t>
            </a:r>
            <a:endParaRPr lang="en-us" sz="1600" cap="none"/>
          </a:p>
        </p:txBody>
      </p:sp>
      <p:sp>
        <p:nvSpPr>
          <p:cNvPr id="19" name="Text 16"/>
          <p:cNvSpPr>
            <a:extLst>
              <a:ext uri="smNativeData">
                <pr:smNativeData xmlns:pr="smNativeData" xmlns="smNativeData" val="SMDATA_15_b4QqaRMAAAAlAAAAZAAAAE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Y+E0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XAsAAPkRAAAwRgAA4xMAABAgAAAmAAAACAAAAP//////////"/>
              </a:ext>
            </a:extLst>
          </p:cNvSpPr>
          <p:nvPr/>
        </p:nvSpPr>
        <p:spPr>
          <a:xfrm>
            <a:off x="1846580" y="2921635"/>
            <a:ext cx="9563100" cy="311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Tools &amp; Dataset</a:t>
            </a:r>
            <a:endParaRPr lang="en-us" sz="1600" cap="none"/>
          </a:p>
        </p:txBody>
      </p:sp>
      <p:sp>
        <p:nvSpPr>
          <p:cNvPr id="20" name="Text 17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8/be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AYAAPkVAAA9CwAAGBkAABAAAAAmAAAACAAAAP//////////"/>
              </a:ext>
            </a:extLst>
          </p:cNvSpPr>
          <p:nvPr/>
        </p:nvSpPr>
        <p:spPr>
          <a:xfrm>
            <a:off x="1054100" y="3571875"/>
            <a:ext cx="772795" cy="50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03</a:t>
            </a:r>
            <a:endParaRPr lang="en-us" sz="1600" cap="none"/>
          </a:p>
        </p:txBody>
      </p:sp>
      <p:sp>
        <p:nvSpPr>
          <p:cNvPr id="21" name="Text 18"/>
          <p:cNvSpPr>
            <a:extLst>
              <a:ext uri="smNativeData">
                <pr:smNativeData xmlns:pr="smNativeData" xmlns="smNativeData" val="SMDATA_15_b4QqaRMAAAAlAAAAZAAAAE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VVd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XAsAAFEWAAAwRgAAOxgAABAgAAAmAAAACAAAAP//////////"/>
              </a:ext>
            </a:extLst>
          </p:cNvSpPr>
          <p:nvPr/>
        </p:nvSpPr>
        <p:spPr>
          <a:xfrm>
            <a:off x="1846580" y="3627755"/>
            <a:ext cx="9563100" cy="311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Pipeline Steps</a:t>
            </a:r>
            <a:endParaRPr lang="en-us" sz="1600" cap="none"/>
          </a:p>
        </p:txBody>
      </p:sp>
      <p:sp>
        <p:nvSpPr>
          <p:cNvPr id="22" name="Text 19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/M0r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AYAAGAaAAA9CwAAfx0AABAAAAAmAAAACAAAAP//////////"/>
              </a:ext>
            </a:extLst>
          </p:cNvSpPr>
          <p:nvPr/>
        </p:nvSpPr>
        <p:spPr>
          <a:xfrm>
            <a:off x="1054100" y="4287520"/>
            <a:ext cx="772795" cy="50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04</a:t>
            </a:r>
            <a:endParaRPr lang="en-us" sz="1600" cap="none"/>
          </a:p>
        </p:txBody>
      </p:sp>
      <p:sp>
        <p:nvSpPr>
          <p:cNvPr id="23" name="Text 20"/>
          <p:cNvSpPr>
            <a:extLst>
              <a:ext uri="smNativeData">
                <pr:smNativeData xmlns:pr="smNativeData" xmlns="smNativeData" val="SMDATA_15_b4QqaRMAAAAlAAAAZAAAAE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r6j5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XAsAALgaAAAwRgAAohwAABAgAAAmAAAACAAAAP//////////"/>
              </a:ext>
            </a:extLst>
          </p:cNvSpPr>
          <p:nvPr/>
        </p:nvSpPr>
        <p:spPr>
          <a:xfrm>
            <a:off x="1846580" y="4343400"/>
            <a:ext cx="9563100" cy="311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Results &amp; Graphs</a:t>
            </a:r>
            <a:endParaRPr lang="en-us" sz="1600" cap="none"/>
          </a:p>
        </p:txBody>
      </p:sp>
      <p:sp>
        <p:nvSpPr>
          <p:cNvPr id="24" name="Text 21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67lV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AYAANYeAAA9CwAA9SEAABAAAAAmAAAACAAAAP//////////"/>
              </a:ext>
            </a:extLst>
          </p:cNvSpPr>
          <p:nvPr/>
        </p:nvSpPr>
        <p:spPr>
          <a:xfrm>
            <a:off x="1054100" y="5012690"/>
            <a:ext cx="772795" cy="50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05</a:t>
            </a:r>
            <a:endParaRPr lang="en-us" sz="1600" cap="none"/>
          </a:p>
        </p:txBody>
      </p:sp>
      <p:sp>
        <p:nvSpPr>
          <p:cNvPr id="25" name="Text 22"/>
          <p:cNvSpPr>
            <a:extLst>
              <a:ext uri="smNativeData">
                <pr:smNativeData xmlns:pr="smNativeData" xmlns="smNativeData" val="SMDATA_15_b4QqaRMAAAAlAAAAZAAAAE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GQxw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XAsAAC4fAAAwRgAAGCEAABAgAAAmAAAACAAAAP//////////"/>
              </a:ext>
            </a:extLst>
          </p:cNvSpPr>
          <p:nvPr/>
        </p:nvSpPr>
        <p:spPr>
          <a:xfrm>
            <a:off x="1846580" y="5068570"/>
            <a:ext cx="9563100" cy="311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Internals &amp; Future</a:t>
            </a:r>
            <a:endParaRPr lang="en-us" sz="1600" cap="none"/>
          </a:p>
        </p:txBody>
      </p:sp>
      <p:sp>
        <p:nvSpPr>
          <p:cNvPr id="26" name="Text 23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fAYAAFsjAAA9CwAAeiYAABAAAAAmAAAACAAAAP//////////"/>
              </a:ext>
            </a:extLst>
          </p:cNvSpPr>
          <p:nvPr/>
        </p:nvSpPr>
        <p:spPr>
          <a:xfrm>
            <a:off x="1054100" y="5747385"/>
            <a:ext cx="772795" cy="507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06</a:t>
            </a:r>
            <a:endParaRPr lang="en-us" sz="1600" cap="none"/>
          </a:p>
        </p:txBody>
      </p:sp>
      <p:sp>
        <p:nvSpPr>
          <p:cNvPr id="27" name="Text 24"/>
          <p:cNvSpPr>
            <a:extLst>
              <a:ext uri="smNativeData">
                <pr:smNativeData xmlns:pr="smNativeData" xmlns="smNativeData" val="SMDATA_15_b4QqaRMAAAAlAAAAZAAAAE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EB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XAsAALMjAAAwRgAAnSUAABAgAAAmAAAACAAAAP//////////"/>
              </a:ext>
            </a:extLst>
          </p:cNvSpPr>
          <p:nvPr/>
        </p:nvSpPr>
        <p:spPr>
          <a:xfrm>
            <a:off x="1846580" y="5803265"/>
            <a:ext cx="9563100" cy="311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Viva Ready Summary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0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RwMAANwF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ksAAC4qAAAQAAAAJgAAAAgAAAD//////////w=="/>
              </a:ext>
            </a:extLst>
          </p:cNvPicPr>
          <p:nvPr/>
        </p:nvPicPr>
        <p:blipFill>
          <a:blip r:embed="rId3"/>
          <a:srcRect l="8390" t="15000" r="0" b="0"/>
          <a:stretch>
            <a:fillRect/>
          </a:stretch>
        </p:blipFill>
        <p:spPr>
          <a:xfrm>
            <a:off x="0" y="0"/>
            <a:ext cx="12193270" cy="68567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fFzd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j9R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Lf3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ggAANQNAADmEgAAlhQAABAAAAAmAAAACAAAAP//////////"/>
              </a:ext>
            </a:extLst>
          </p:cNvSpPr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06</a:t>
            </a:r>
            <a:endParaRPr lang="en-us" sz="16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yBkV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3AgAAKQVAABnQwAA7BwAABAAAAAmAAAACAAAAP//////////"/>
              </a:ext>
            </a:extLst>
          </p:cNvSpPr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Viva Ready Summary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1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1-d2nf84p8bjvh7rlj098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cGAACTFQAA4yMAAHA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79805" y="3507105"/>
            <a:ext cx="4853940" cy="29038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Image 1" descr="https://kimi-img.moonshot.cn/pub/slides/slides_tmpl/image/25-08-27-20:03:32-d2nf8518bjvh7rlj099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HAAg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onAACTFQAAlkUAAHA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3507105"/>
            <a:ext cx="4853940" cy="29038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HHAA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5" name="Text 1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Hd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6" name="Text 2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D7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AUAACoDAACwRgAANwcAABAgAAAmAAAACAAAAP//////////"/>
              </a:ext>
            </a:extLst>
          </p:cNvSpPr>
          <p:nvPr/>
        </p:nvSpPr>
        <p:spPr>
          <a:xfrm>
            <a:off x="970280" y="514350"/>
            <a:ext cx="1052068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60 Second Project Pitch</a:t>
            </a:r>
            <a:endParaRPr lang="en-us" sz="1600" cap="none"/>
          </a:p>
        </p:txBody>
      </p:sp>
      <p:sp>
        <p:nvSpPr>
          <p:cNvPr id="7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gYAANcJAAA4RgAAKRAAABAAAAAmAAAACAAAAP//////////"/>
              </a:ext>
            </a:extLst>
          </p:cNvSpPr>
          <p:nvPr/>
        </p:nvSpPr>
        <p:spPr>
          <a:xfrm>
            <a:off x="1002030" y="1599565"/>
            <a:ext cx="10412730" cy="1027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Project Summary</a:t>
            </a:r>
            <a:endParaRPr lang="en-us" sz="16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RAYAAFQNAABSRgAAkhsAABAAAAAmAAAACAAAAP//////////"/>
              </a:ext>
            </a:extLst>
          </p:cNvSpPr>
          <p:nvPr/>
        </p:nvSpPr>
        <p:spPr>
          <a:xfrm>
            <a:off x="1018540" y="2166620"/>
            <a:ext cx="10412730" cy="2315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Our project uses TextBlob and Python to create a sentiment analyzer that categorizes reviews as positive, negative, or neutral. It provides a clear bar chart and detailed output table, making it easy to understand public sentiment.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2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QVvY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zwsAAH/f//8DPwAAsxIAABAAAAAmAAAACAAAAP//////////"/>
              </a:ext>
            </a:extLst>
          </p:cNvSpPr>
          <p:nvPr/>
        </p:nvSpPr>
        <p:spPr>
          <a:xfrm>
            <a:off x="1919605" y="-5283835"/>
            <a:ext cx="8323580" cy="832358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wsAAH/f//8DPwAAsxIAABAAAAAmAAAACAAAAP//////////"/>
              </a:ext>
            </a:extLst>
          </p:cNvSpPr>
          <p:nvPr/>
        </p:nvSpPr>
        <p:spPr>
          <a:xfrm>
            <a:off x="1919605" y="-5283835"/>
            <a:ext cx="8323580" cy="8323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b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6+v//0sVAADzDwAAUzkAABAAAAAmAAAACAAAAP//////////"/>
              </a:ext>
            </a:extLst>
          </p:cNvSpPr>
          <p:nvPr/>
        </p:nvSpPr>
        <p:spPr>
          <a:xfrm>
            <a:off x="-3264535" y="3461385"/>
            <a:ext cx="5857240" cy="5857240"/>
          </a:xfrm>
          <a:prstGeom prst="ellipse">
            <a:avLst/>
          </a:prstGeom>
          <a:solidFill>
            <a:srgbClr val="FFFFFF">
              <a:alpha val="9000"/>
            </a:srgbClr>
          </a:solidFill>
          <a:ln>
            <a:noFill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+v//0sVAADzDwAAUzkAABAAAAAmAAAACAAAAP//////////"/>
              </a:ext>
            </a:extLst>
          </p:cNvSpPr>
          <p:nvPr/>
        </p:nvSpPr>
        <p:spPr>
          <a:xfrm>
            <a:off x="-3264535" y="3461385"/>
            <a:ext cx="5857240" cy="5857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6" name="Shape 4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b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vzgAAMAUAACIUQAAiS0AABAAAAAmAAAACAAAAP//////////"/>
              </a:ext>
            </a:extLst>
          </p:cNvSpPr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9000"/>
            </a:srgbClr>
          </a:solidFill>
          <a:ln>
            <a:noFill/>
          </a:ln>
          <a:effectLst/>
        </p:spPr>
      </p:sp>
      <p:sp>
        <p:nvSpPr>
          <p:cNvPr id="7" name="Text 5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zgAAMAUAACIUQAAiS0AABAAAAAmAAAACAAAAP//////////"/>
              </a:ext>
            </a:extLst>
          </p:cNvSpPr>
          <p:nvPr/>
        </p:nvSpPr>
        <p:spPr>
          <a:xfrm>
            <a:off x="9224645" y="3373120"/>
            <a:ext cx="4029075" cy="4029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8" name="Shape 6"/>
          <p:cNvSpPr>
            <a:extLst>
              <a:ext uri="smNativeData">
                <pr:smNativeData xmlns:pr="smNativeData" xmlns="smNativeData" val="SMDATA_15_b4QqaRMAAAAlAAAArwAAAA0AAAAAkAAAAEgAAACQAAAASAAAAAAAAAAAAAAAAAAAAAEAAABQAAAAAAAAAAAA8D8AAAAAAAAAAAAAAAAAAOA/AAAAAAAA4D8AAAAAAADgPwAAAAAAAOA/AAAAAAAA4D8AAAAAAADgPwAAAAAAAOA/AAAAAAAA4D8CAAAAjAAAAAEAAAAGAAAAIyMiAKS2wgBkAAAARAAAAAAAAAAAAAAAAAAAAAAAAAAAAAAAeAAAAAEAAABAAAAAZAAAAJz///8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ENk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yMiAKS2wgAAAAAAAAAAAAAAAAAAAAAAAAAAAAAAAAAAAAAAAAAAAAAAAAB/f38AAAAAA8zMzADAwP8Af39/AAAAAAAAAAAAAAAAAAAAAAAAAAAAIQAAABgAAAAUAAAABBAAAPAdAADLTwAAEicAABAAAAAmAAAACAAAAP//////////"/>
              </a:ext>
            </a:extLst>
          </p:cNvSpPr>
          <p:nvPr/>
        </p:nvSpPr>
        <p:spPr>
          <a:xfrm rot="16200000">
            <a:off x="7044690" y="425450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0"/>
                </a:srgbClr>
              </a:gs>
              <a:gs pos="100000">
                <a:srgbClr val="232322">
                  <a:alpha val="33000"/>
                </a:srgbClr>
              </a:gs>
            </a:gsLst>
            <a:path path="circle">
              <a:fillToRect l="100000" t="0" r="0" b="100000"/>
            </a:path>
            <a:tileRect/>
          </a:gradFill>
          <a:ln>
            <a:noFill/>
          </a:ln>
          <a:effectLst/>
        </p:spPr>
      </p:sp>
      <p:sp>
        <p:nvSpPr>
          <p:cNvPr id="9" name="Text 7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BAAAPAdAADLTwAAEicAABAAAAAmAAAACAAAAP//////////"/>
              </a:ext>
            </a:extLst>
          </p:cNvSpPr>
          <p:nvPr/>
        </p:nvSpPr>
        <p:spPr>
          <a:xfrm rot="16200000">
            <a:off x="7044690" y="425450"/>
            <a:ext cx="1484630" cy="10367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0" name="Shape 8"/>
          <p:cNvSpPr>
            <a:extLst>
              <a:ext uri="smNativeData">
                <pr:smNativeData xmlns:pr="smNativeData" xmlns="smNativeData" val="SMDATA_15_b4QqaRMAAAAlAAAArwAAAA0AAAAAkAAAAEgAAACQAAAASAAAAAAAAAAAAAAAAAAAAAEAAABQAAAAAAAAAAAA8D8AAAAAAAAAAAAAAAAAAOA/AAAAAAAA4D8AAAAAAADgPwAAAAAAAOA/AAAAAAAA4D8AAAAAAADgPwAAAAAAAOA/AAAAAAAA4D8CAAAAjAAAAAEAAAAGAAAAIyMiAKS2wgBkAAAARAAAAAAAAAAAAAAAAAAAAAAAAAAAAAAAeAAAAAEAAABAAAAAZAAAAJz///8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6wgpIeAAAAaAAAAAEAAAAAAAAAAAAAAAAAAAAAAAAAECcAABAnAAAAAAAAAAAAAAAAAAAAAENk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yMiAKS2wgAAAAAAAAAAAAAAAAAAAAAAAAAAAAAAAAAAAAAAAAAAAAAAAAB/f38AAAAAA8zMzADAwP8Af39/AAAAAAAAAAAAAAAAAAAAAAAAAAAAIQAAABgAAAAUAAAAEQIAANsIAADYQQAA/REAABAAAAAmAAAACAAAAP//////////"/>
              </a:ext>
            </a:extLst>
          </p:cNvSpPr>
          <p:nvPr/>
        </p:nvSpPr>
        <p:spPr>
          <a:xfrm rot="16200000">
            <a:off x="4777105" y="-300164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0"/>
                </a:srgbClr>
              </a:gs>
              <a:gs pos="100000">
                <a:srgbClr val="232322">
                  <a:alpha val="33000"/>
                </a:srgbClr>
              </a:gs>
            </a:gsLst>
            <a:path path="circle">
              <a:fillToRect l="100000" t="0" r="0" b="100000"/>
            </a:path>
            <a:tileRect/>
          </a:gradFill>
          <a:ln>
            <a:noFill/>
          </a:ln>
          <a:effectLst/>
        </p:spPr>
      </p:sp>
      <p:sp>
        <p:nvSpPr>
          <p:cNvPr id="11" name="Text 9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24U5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EQIAANsIAADYQQAA/REAABAAAAAmAAAACAAAAP//////////"/>
              </a:ext>
            </a:extLst>
          </p:cNvSpPr>
          <p:nvPr/>
        </p:nvSpPr>
        <p:spPr>
          <a:xfrm rot="16200000">
            <a:off x="4777105" y="-3001645"/>
            <a:ext cx="1484630" cy="10367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2" name="Shape 10"/>
          <p:cNvSpPr>
            <a:extLst>
              <a:ext uri="smNativeData">
                <pr:smNativeData xmlns:pr="smNativeData" xmlns="smNativeData" val="SMDATA_15_b4QqaRMAAAAlAAAArwAAAA0AAAAAkAAAAEgAAACQAAAASAAAAAAAAAAAAAAAAAAAAAEAAABQAAAAAAAAAAAA8D8AAAAAAAAAAAAAAAAAAOA/AAAAAAAA4D8AAAAAAADgPwAAAAAAAOA/AAAAAAAA4D8AAAAAAADgPwAAAAAAAOA/AAAAAAAA4D8CAAAAjAAAAAEAAAAGAAAAIyMiAKS2wgBkAAAARAAAAAAAAAAAAAAAAAAAAAAAAAAAAAAAeAAAAAEAAABAAAAAZAAAAJz///8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2zVNAeAAAAaAAAAAEAAAAAAAAAAAAAAAAAAAAAAAAAECcAABAnAAAAAAAAAAAAAAAAAAAAAENk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yMiAKS2wgAAAAAAAAAAAAAAAAAAAAAAAAAAAAAAAAAAAAAAAAAAAAAAAAB/f38AAAAAA8zMzADAwP8Af39/AAAAAAAAAAAAAAAAAAAAAAAAAAAAIQAAABgAAAAUAAAAzgcAAFkTAACVRwAAexwAABAAAAAmAAAACAAAAP//////////"/>
              </a:ext>
            </a:extLst>
          </p:cNvSpPr>
          <p:nvPr/>
        </p:nvSpPr>
        <p:spPr>
          <a:xfrm rot="16200000">
            <a:off x="5709920" y="-1296035"/>
            <a:ext cx="1484630" cy="10367645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A4B6C2">
                  <a:alpha val="0"/>
                </a:srgbClr>
              </a:gs>
              <a:gs pos="100000">
                <a:srgbClr val="232322">
                  <a:alpha val="33000"/>
                </a:srgbClr>
              </a:gs>
            </a:gsLst>
            <a:path path="circle">
              <a:fillToRect l="100000" t="0" r="0" b="100000"/>
            </a:path>
            <a:tileRect/>
          </a:gradFill>
          <a:ln>
            <a:noFill/>
          </a:ln>
          <a:effectLst/>
        </p:spPr>
      </p:sp>
      <p:sp>
        <p:nvSpPr>
          <p:cNvPr id="13" name="Text 11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xXV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gcAAFkTAACVRwAAexwAABAAAAAmAAAACAAAAP//////////"/>
              </a:ext>
            </a:extLst>
          </p:cNvSpPr>
          <p:nvPr/>
        </p:nvSpPr>
        <p:spPr>
          <a:xfrm rot="16200000">
            <a:off x="5709920" y="-1296035"/>
            <a:ext cx="1484630" cy="10367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4" name="Shape 12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hJawABp8qgAAAAAAAAAAAAAAAAAAAAAAAAAAAAAAAAAAAAAAeAAAAAEAAABAAAAAYwAAAGQAAAA7AQ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QAAAAAAAAAGAAAAAAAAAAEAAAB4j6MAKAAAADgAAAA4AAAAZAAAAGQAAAAAAAAAy8vLACgAAAA4AAAAOAAAAGQAAABkAAAAAAAAABcAAAAUAAAAAAAAAAAAAAD/fwAA/38AAAAAAAAJAAAABAAAAPXl3t4eAAAAaAAAAAEAAAAAAAAAAAAAAAAAAAAAAAAAECcAABAnAAAAAAAAAAAAAAAAAAAAAAAAAAAAAAAAAAAAAAAAAAAAAMo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hJawABp8qgAAAAAAAAAAAAAAAAAAAAAAAAAAAAAAAAAAAAAAAAAAAAAAAAB/f38AeI+jAMvLywDAwP8Af39/AAAAAAAAAAAAAAAAAAAAAAAAAAAAIQAAABgAAAAUAAAAxwoAAOYVAAC0DgAA0hkAABAAAAAmAAAACAAAAP//////////"/>
              </a:ext>
            </a:extLst>
          </p:cNvSpPr>
          <p:nvPr/>
        </p:nvSpPr>
        <p:spPr>
          <a:xfrm>
            <a:off x="1751965" y="3559810"/>
            <a:ext cx="638175" cy="63754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0"/>
            <a:tileRect/>
          </a:gradFill>
          <a:ln>
            <a:noFill/>
          </a:ln>
          <a:effectLst>
            <a:outerShdw blurRad="290830" dist="50289" dir="2700000" algn="bl">
              <a:srgbClr val="788FA3">
                <a:alpha val="60000"/>
              </a:srgbClr>
            </a:outerShdw>
          </a:effectLst>
        </p:spPr>
      </p:sp>
      <p:sp>
        <p:nvSpPr>
          <p:cNvPr id="15" name="Text 13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eoU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xwoAAOYVAAC0DgAA0hkAABAAAAAmAAAACAAAAP//////////"/>
              </a:ext>
            </a:extLst>
          </p:cNvSpPr>
          <p:nvPr/>
        </p:nvSpPr>
        <p:spPr>
          <a:xfrm>
            <a:off x="1751965" y="3559810"/>
            <a:ext cx="638175" cy="637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6" name="Shape 14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hJawABp8qgAAAAAAAAAAAAAAAAAAAAAAAAAAAAAAAAAAAAAAeAAAAAEAAABAAAAAYwAAAGQAAAA7AQ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QAAAAAAAAAGAAAAAAAAAAEAAAB4j6MAKAAAADgAAAA4AAAAZAAAAGQAAAAAAAAAy8vLACgAAAA4AAAAOAAAAGQAAABkAAAAAAAAABcAAAAUAAAAAAAAAAAAAAD/fwAA/38AAAAAAAAJAAAABAAAANwJOTkeAAAAaAAAAAEAAAAAAAAAAAAAAAAAAAAAAAAAECcAABAnAAAAAAAAAAAAAAAAAAAAAAAAAAAAAAAAAAAAAAAAAAAAAMo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hJawABp8qgAAAAAAAAAAAAAAAAAAAAAAAAAAAAAAAAAAAAAAAAAAAAAAAAB/f38AeI+jAMvLywDAwP8Af39/AAAAAAAAAAAAAAAAAAAAAAAAAAAAIQAAABgAAAAUAAAA0wQAALcLAADACAAAow8AABAAAAAmAAAACAAAAP//////////"/>
              </a:ext>
            </a:extLst>
          </p:cNvSpPr>
          <p:nvPr/>
        </p:nvSpPr>
        <p:spPr>
          <a:xfrm>
            <a:off x="784225" y="1904365"/>
            <a:ext cx="638175" cy="63754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0"/>
            <a:tileRect/>
          </a:gradFill>
          <a:ln>
            <a:noFill/>
          </a:ln>
          <a:effectLst>
            <a:outerShdw blurRad="290830" dist="50289" dir="2700000" algn="bl">
              <a:srgbClr val="788FA3">
                <a:alpha val="60000"/>
              </a:srgbClr>
            </a:outerShdw>
          </a:effectLst>
        </p:spPr>
      </p:sp>
      <p:sp>
        <p:nvSpPr>
          <p:cNvPr id="17" name="Text 15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v79v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wQAALcLAADACAAAow8AABAAAAAmAAAACAAAAP//////////"/>
              </a:ext>
            </a:extLst>
          </p:cNvSpPr>
          <p:nvPr/>
        </p:nvSpPr>
        <p:spPr>
          <a:xfrm>
            <a:off x="784225" y="1904365"/>
            <a:ext cx="638175" cy="637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8" name="Shape 16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hJawABp8qgAAAAAAAAAAAAAAAAAAAAAAAAAAAAAAAAAAAAAAeAAAAAEAAABAAAAAYwAAAGQAAAA7AQ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QAAAAAAAAAGAAAAAAAAAAEAAAB4j6MAKAAAADgAAAA4AAAAZAAAAGQAAAAAAAAAy8vLACgAAAA4AAAAOAAAAGQAAABkAAAAAAAAABcAAAAUAAAAAAAAAAAAAAD/fwAA/38AAAAAAAAJAAAABAAAAL4M0l0eAAAAaAAAAAEAAAAAAAAAAAAAAAAAAAAAAAAAECcAABAnAAAAAAAAAAAAAAAAAAAAAAAAAAAAAAAAAAAAAAAAAAAAAMo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hJawABp8qgAAAAAAAAAAAAAAAAAAAAAAAAAAAAAAAAAAAAAAAAAAAAAAAAB/f38AeI+jAMvLywDAwP8Af39/AAAAAAAAAAAAAAAAAAAAAAAAAAAAIQAAABgAAAAUAAAA5RIAANggAADSFgAAxCQAABAAAAAmAAAACAAAAP//////////"/>
              </a:ext>
            </a:extLst>
          </p:cNvSpPr>
          <p:nvPr/>
        </p:nvSpPr>
        <p:spPr>
          <a:xfrm>
            <a:off x="3071495" y="5339080"/>
            <a:ext cx="638175" cy="63754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0"/>
            <a:tileRect/>
          </a:gradFill>
          <a:ln>
            <a:noFill/>
          </a:ln>
          <a:effectLst>
            <a:outerShdw blurRad="290830" dist="50289" dir="2700000" algn="bl">
              <a:srgbClr val="788FA3">
                <a:alpha val="60000"/>
              </a:srgbClr>
            </a:outerShdw>
          </a:effectLst>
        </p:spPr>
      </p:sp>
      <p:sp>
        <p:nvSpPr>
          <p:cNvPr id="19" name="Text 17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Eh4+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RIAANggAADSFgAAxCQAABAAAAAmAAAACAAAAP//////////"/>
              </a:ext>
            </a:extLst>
          </p:cNvSpPr>
          <p:nvPr/>
        </p:nvSpPr>
        <p:spPr>
          <a:xfrm>
            <a:off x="3071495" y="5339080"/>
            <a:ext cx="638175" cy="637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20" name="Shape 18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tG+9s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21" name="Text 19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SgyO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cap="none"/>
          </a:p>
        </p:txBody>
      </p:sp>
      <p:sp>
        <p:nvSpPr>
          <p:cNvPr id="22" name="Text 20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AUAACoDAACwRgAANwcAABAgAAAmAAAACAAAAP//////////"/>
              </a:ext>
            </a:extLst>
          </p:cNvSpPr>
          <p:nvPr/>
        </p:nvSpPr>
        <p:spPr>
          <a:xfrm>
            <a:off x="970280" y="514350"/>
            <a:ext cx="1052068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Key Takeaways for Examiner</a:t>
            </a:r>
            <a:endParaRPr lang="en-us" sz="1600" cap="none"/>
          </a:p>
        </p:txBody>
      </p:sp>
      <p:sp>
        <p:nvSpPr>
          <p:cNvPr id="23" name="Shape 21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EAAAAAAAAAAAAAAP///whk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B/f38AAAAAA8zMzADAwP8Af39/AAAAAAAAAAAAAAAAAAAAAAAAAAAAIQAAABgAAAAUAAAA0wQAAMQMAADqCAAAlg4AABAAAAAmAAAACAAAAP//////////"/>
              </a:ext>
            </a:extLst>
          </p:cNvSpPr>
          <p:nvPr/>
        </p:nvSpPr>
        <p:spPr>
          <a:xfrm>
            <a:off x="784225" y="2075180"/>
            <a:ext cx="664845" cy="29591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  <a:effectLst/>
        </p:spPr>
      </p:sp>
      <p:sp>
        <p:nvSpPr>
          <p:cNvPr id="24" name="Text 22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wQAAMQMAADqCAAAlg4AABAAAAAmAAAACAAAAP//////////"/>
              </a:ext>
            </a:extLst>
          </p:cNvSpPr>
          <p:nvPr/>
        </p:nvSpPr>
        <p:spPr>
          <a:xfrm>
            <a:off x="784225" y="2075180"/>
            <a:ext cx="664845" cy="2959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01</a:t>
            </a:r>
            <a:endParaRPr lang="en-us" sz="1600" cap="none"/>
          </a:p>
        </p:txBody>
      </p:sp>
      <p:sp>
        <p:nvSpPr>
          <p:cNvPr id="25" name="Text 23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goAACQJAACSOQAA1woAABAgAAAmAAAACAAAAP//////////"/>
              </a:ext>
            </a:extLst>
          </p:cNvSpPr>
          <p:nvPr/>
        </p:nvSpPr>
        <p:spPr>
          <a:xfrm>
            <a:off x="1644650" y="1485900"/>
            <a:ext cx="7713980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No Training Data Needed</a:t>
            </a:r>
            <a:endParaRPr lang="en-us" sz="1600" cap="none"/>
          </a:p>
        </p:txBody>
      </p:sp>
      <p:sp>
        <p:nvSpPr>
          <p:cNvPr id="26" name="Text 24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goAAFILAACSOQAAvA4AABAgAAAmAAAACAAAAP//////////"/>
              </a:ext>
            </a:extLst>
          </p:cNvSpPr>
          <p:nvPr/>
        </p:nvSpPr>
        <p:spPr>
          <a:xfrm>
            <a:off x="1644650" y="1840230"/>
            <a:ext cx="7713980" cy="554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Our project does not require extensive training data, making it easy to deploy and use for sentiment analysis tasks.</a:t>
            </a:r>
            <a:endParaRPr lang="en-us" sz="1600" cap="none"/>
          </a:p>
        </p:txBody>
      </p:sp>
      <p:sp>
        <p:nvSpPr>
          <p:cNvPr id="27" name="Shape 25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EAAAAAAAAAAAAAAP///whk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w2Hs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B/f38AAAAAA8zMzADAwP8Af39/AAAAAAAAAAAAAAAAAAAAAAAAAAAAIQAAABgAAAAUAAAAnQoAAPQWAAC0DgAAxRgAABAAAAAmAAAACAAAAP//////////"/>
              </a:ext>
            </a:extLst>
          </p:cNvSpPr>
          <p:nvPr/>
        </p:nvSpPr>
        <p:spPr>
          <a:xfrm>
            <a:off x="1725295" y="3731260"/>
            <a:ext cx="664845" cy="29527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  <a:effectLst/>
        </p:spPr>
      </p:sp>
      <p:sp>
        <p:nvSpPr>
          <p:cNvPr id="28" name="Text 26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RJbO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nQoAAPQWAAC0DgAAxRgAABAAAAAmAAAACAAAAP//////////"/>
              </a:ext>
            </a:extLst>
          </p:cNvSpPr>
          <p:nvPr/>
        </p:nvSpPr>
        <p:spPr>
          <a:xfrm>
            <a:off x="1725295" y="3731260"/>
            <a:ext cx="664845" cy="295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02</a:t>
            </a:r>
            <a:endParaRPr lang="en-us" sz="1600" cap="none"/>
          </a:p>
        </p:txBody>
      </p:sp>
      <p:sp>
        <p:nvSpPr>
          <p:cNvPr id="29" name="Text 27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g3oE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A8AAP4TAAAEPwAAsRUAABAgAAAmAAAACAAAAP//////////"/>
              </a:ext>
            </a:extLst>
          </p:cNvSpPr>
          <p:nvPr/>
        </p:nvSpPr>
        <p:spPr>
          <a:xfrm>
            <a:off x="2529840" y="3249930"/>
            <a:ext cx="7713980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Real-Life Applications</a:t>
            </a:r>
            <a:endParaRPr lang="en-us" sz="1600" cap="none"/>
          </a:p>
        </p:txBody>
      </p:sp>
      <p:sp>
        <p:nvSpPr>
          <p:cNvPr id="30" name="Text 28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P81r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A8AACwWAAAEPwAAlhkAABAgAAAmAAAACAAAAP//////////"/>
              </a:ext>
            </a:extLst>
          </p:cNvSpPr>
          <p:nvPr/>
        </p:nvSpPr>
        <p:spPr>
          <a:xfrm>
            <a:off x="2529840" y="3604260"/>
            <a:ext cx="7713980" cy="554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This project has practical applications in marketing, customer relationship management, and social media monitoring, providing valuable insights into public opinion.</a:t>
            </a:r>
            <a:endParaRPr lang="en-us" sz="1600" cap="none"/>
          </a:p>
        </p:txBody>
      </p:sp>
      <p:sp>
        <p:nvSpPr>
          <p:cNvPr id="31" name="Shape 29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EAAAAAAAAAAAAAAP///whk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mbWz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AAAAAEAAAAAAAAAAAAAAAAAAAAAAAAAAAAAAAAAAAAAAAAAAAAAAAB/f38AAAAAA8zMzADAwP8Af39/AAAAAAAAAAAAAAAAAAAAAAAAAAAAIQAAABgAAAAUAAAA0BIAAAAiAADnFgAA0iMAABAAAAAmAAAACAAAAP//////////"/>
              </a:ext>
            </a:extLst>
          </p:cNvSpPr>
          <p:nvPr/>
        </p:nvSpPr>
        <p:spPr>
          <a:xfrm>
            <a:off x="3058160" y="5527040"/>
            <a:ext cx="664845" cy="29591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  <a:effectLst/>
        </p:spPr>
      </p:sp>
      <p:sp>
        <p:nvSpPr>
          <p:cNvPr id="32" name="Text 30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kehy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BIAAAAiAADnFgAA0iMAABAAAAAmAAAACAAAAP//////////"/>
              </a:ext>
            </a:extLst>
          </p:cNvSpPr>
          <p:nvPr/>
        </p:nvSpPr>
        <p:spPr>
          <a:xfrm>
            <a:off x="3058160" y="5527040"/>
            <a:ext cx="664845" cy="2959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03</a:t>
            </a:r>
            <a:endParaRPr lang="en-us" sz="1600" cap="none"/>
          </a:p>
        </p:txBody>
      </p:sp>
      <p:sp>
        <p:nvSpPr>
          <p:cNvPr id="33" name="Text 31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778Q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hgAAHgeAACWRwAAKyAAABAgAAAmAAAACAAAAP//////////"/>
              </a:ext>
            </a:extLst>
          </p:cNvSpPr>
          <p:nvPr/>
        </p:nvSpPr>
        <p:spPr>
          <a:xfrm>
            <a:off x="4034790" y="4953000"/>
            <a:ext cx="7602220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Scalability</a:t>
            </a:r>
            <a:endParaRPr lang="en-us" sz="1600" cap="none"/>
          </a:p>
        </p:txBody>
      </p:sp>
      <p:sp>
        <p:nvSpPr>
          <p:cNvPr id="34" name="Text 32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uyHp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hgAAKYgAAATSQAAECQAABAgAAAmAAAACAAAAP//////////"/>
              </a:ext>
            </a:extLst>
          </p:cNvSpPr>
          <p:nvPr/>
        </p:nvSpPr>
        <p:spPr>
          <a:xfrm>
            <a:off x="4034790" y="5307330"/>
            <a:ext cx="7844155" cy="554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The project is designed to be scalable, with plans to integrate advanced models and develop a user-friendly web app for future enhancements.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UAkS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+yo5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pic>
        <p:nvPicPr>
          <p:cNvPr id="4" name="Image 0" descr="https://kimi-img.moonshot.cn/pub/slides/slides_tmpl/image/25-08-27-20:03:34-d2nf85h8bjvh7rlj09e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IBAAAAAAAAqQI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JEsAAKAqAAAQAAAAJgAAAAgAAAD//////////w=="/>
              </a:ext>
            </a:extLst>
          </p:cNvPicPr>
          <p:nvPr/>
        </p:nvPicPr>
        <p:blipFill>
          <a:blip r:embed="rId3"/>
          <a:srcRect l="0" t="2580" r="0" b="6810"/>
          <a:stretch>
            <a:fillRect/>
          </a:stretch>
        </p:blipFill>
        <p:spPr>
          <a:xfrm>
            <a:off x="0" y="0"/>
            <a:ext cx="12214860" cy="69291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EB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wQAAFIFAADsMwAAehQAABAgAAAmAAAACAAAAP//////////"/>
              </a:ext>
            </a:extLst>
          </p:cNvSpPr>
          <p:nvPr/>
        </p:nvSpPr>
        <p:spPr>
          <a:xfrm>
            <a:off x="667385" y="864870"/>
            <a:ext cx="7773035" cy="2463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THANK</a:t>
            </a:r>
            <a:endParaRPr lang="en-us" sz="1600" cap="none"/>
          </a:p>
          <a:p>
            <a:pPr marL="0" indent="0" algn="l">
              <a:lnSpc>
                <a:spcPct val="100000"/>
              </a:lnSpc>
              <a:buNone/>
            </a:pPr>
            <a:r>
              <a:rPr lang="en-us" sz="80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YOU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RwMAANwF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X///8BAAAAAAAAAAAAAAAAAAAAAAAAAAAAAAAAAAAAAAAAAAAAAAACf39/AOfm5gPMzMwAwMD/AH9/fwAAAAAAAAAAAAAAAAD///8AAAAAACEAAAAYAAAAFAAAAAAAAAAAAAAAAksAAC4qAAAQAAAAJgAAAAgAAAD//////////w=="/>
              </a:ext>
            </a:extLst>
          </p:cNvPicPr>
          <p:nvPr/>
        </p:nvPicPr>
        <p:blipFill>
          <a:blip r:embed="rId3"/>
          <a:srcRect l="8390" t="15000" r="0" b="0"/>
          <a:stretch>
            <a:fillRect/>
          </a:stretch>
        </p:blipFill>
        <p:spPr>
          <a:xfrm>
            <a:off x="0" y="0"/>
            <a:ext cx="12193270" cy="68567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+ggAANQNAADmEgAAlhQAABAAAAAmAAAACAAAAP//////////"/>
              </a:ext>
            </a:extLst>
          </p:cNvSpPr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01</a:t>
            </a:r>
            <a:endParaRPr lang="en-us" sz="16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MOAN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3AgAAKQVAABnQwAA7BwAABAAAAAmAAAACAAAAP//////////"/>
              </a:ext>
            </a:extLst>
          </p:cNvSpPr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Project Overview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e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X///8BAAAAAAAAAAAAAAAAAAAAAAAAAAAAAAAAAAAAAAAAAAAAAAACf39/AOfm5gPMzMwAwMD/AH9/fwAAAAAAAAAAAAAAAAD///8AAAAAACEAAAAYAAAAFAAAAGYDAABhDAAAtEcAANU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2012315"/>
            <a:ext cx="11103610" cy="561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hJawABp8qgAAAAAAAAAAAAAAAAAAAAAAAAAAAAAAAAAAAAAAeAAAAAEAAABAAAAAYwAAAGQAAAA7AQ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QAAAAAAAAAGAAAAAAAAAAEAAAB4j6MAKAAAADgAAAA4AAAAZAAAAGQAAAAAAAAAy8vLACgAAAA4AAAAOAAAAGQAAABkAAAAAAAAABcAAAAUAAAAAAAAAAAAAAD/fwAA/38AAAAAAAAJAAAABAAAAKDKdzAeAAAAaAAAAAEAAAAAAAAAAAAAAAAAAAAAAAAAECcAABAnAAAAAAAAAAAAAAAAAAAAAAAAAAAAAAAAAAAAAAAAAAAAAMo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hJawABp8qgAAAAAAAAAAAAAAAAAAAAAAAAAAAAAAAAAAAAAAAAAAAAAAAAB/f38AeI+jAMvLywDAwP8Af39/AAAAAAAAAAAAAAAAAAAAAAAAAAAAIQAAABgAAAAUAAAAVQwAAEkNAABCEAAANREAABAAAAAmAAAACAAAAP//////////"/>
              </a:ext>
            </a:extLst>
          </p:cNvSpPr>
          <p:nvPr/>
        </p:nvSpPr>
        <p:spPr>
          <a:xfrm>
            <a:off x="2004695" y="2159635"/>
            <a:ext cx="638175" cy="63754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0"/>
            <a:tileRect/>
          </a:gradFill>
          <a:ln>
            <a:noFill/>
          </a:ln>
          <a:effectLst>
            <a:outerShdw blurRad="290830" dist="50289" dir="2700000" algn="bl">
              <a:srgbClr val="788FA3">
                <a:alpha val="60000"/>
              </a:srgbClr>
            </a:outerShdw>
          </a:effectLst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COwD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VQwAAEkNAABCEAAANREAABAAAAAmAAAACAAAAP//////////"/>
              </a:ext>
            </a:extLst>
          </p:cNvSpPr>
          <p:nvPr/>
        </p:nvSpPr>
        <p:spPr>
          <a:xfrm>
            <a:off x="2004695" y="2159635"/>
            <a:ext cx="638175" cy="637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hJawABp8qgAAAAAAAAAAAAAAAAAAAAAAAAAAAAAAAAAAAAAAeAAAAAEAAABAAAAAYwAAAGQAAAA7AQ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QAAAAAAAAAGAAAAAAAAAAEAAAB4j6MAKAAAADgAAAA4AAAAZAAAAGQAAAAAAAAAy8vLACgAAAA4AAAAOAAAAGQAAABkAAAAAAAAABcAAAAUAAAAAAAAAAAAAAD/fwAA/38AAAAAAAAJAAAABAAAADCOwDUeAAAAaAAAAAEAAAAAAAAAAAAAAAAAAAAAAAAAECcAABAnAAAAAAAAAAAAAAAAAAAAAAAAAAAAAAAAAAAAAAAAAAAAAMo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hJawABp8qgAAAAAAAAAAAAAAAAAAAAAAAAAAAAAAAAAAAAAAAAAAAAAAAAB/f38AeI+jAMvLywDAwP8Af39/AAAAAAAAAAAAAAAAAAAAAAAAAAAAIQAAABgAAAAUAAAAgyMAAGoKAABvJwAAVg4AABAAAAAmAAAACAAAAP//////////"/>
              </a:ext>
            </a:extLst>
          </p:cNvSpPr>
          <p:nvPr/>
        </p:nvSpPr>
        <p:spPr>
          <a:xfrm>
            <a:off x="5772785" y="1692910"/>
            <a:ext cx="637540" cy="63754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0"/>
            <a:tileRect/>
          </a:gradFill>
          <a:ln>
            <a:noFill/>
          </a:ln>
          <a:effectLst>
            <a:outerShdw blurRad="290830" dist="50289" dir="2700000" algn="bl">
              <a:srgbClr val="788FA3">
                <a:alpha val="60000"/>
              </a:srgbClr>
            </a:outerShdw>
          </a:effectLst>
        </p:spPr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gyMAAGoKAABvJwAAVg4AABAAAAAmAAAACAAAAP//////////"/>
              </a:ext>
            </a:extLst>
          </p:cNvSpPr>
          <p:nvPr/>
        </p:nvSpPr>
        <p:spPr>
          <a:xfrm>
            <a:off x="5772785" y="1692910"/>
            <a:ext cx="637540" cy="637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7" name="Shape 4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hJawABp8qgAAAAAAAAAAAAAAAAAAAAAAAAAAAAAAAAAAAAAAeAAAAAEAAABAAAAAYwAAAGQAAAA7AQ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QAAAAAAAAAGAAAAAAAAAAEAAAB4j6MAKAAAADgAAAA4AAAAZAAAAGQAAAAAAAAAy8vLACgAAAA4AAAAOAAAAGQAAABkAAAAAAAAABcAAAAUAAAAAAAAAAAAAAD/fwAA/38AAAAAAAAJAAAABAAAAAAAAAAeAAAAaAAAAAEAAAAAAAAAAAAAAAAAAAAAAAAAECcAABAnAAAAAAAAAAAAAAAAAAAAAAAAAAAAAAAAAAAAAAAAAAAAAMoBAAAAAAAAwMD/AAAAAAAAAAAAAAAAAAAAAABkAAAAAAAAAH9/fwAKAAAAIgAAABgAAAAAAAAAAAAAAAAAAAAAAAAAAAAAAAAAAAAkAAAAJAAAAAAAAAAHAAAAAAAAAAAAAAAAAAAAAAAAAAAAAAAAAAAAf39/ACUAAABYAAAAAAAAAAAAAAAAAAAAAAAAAAAAAAAAAAAAAAAAAAAAAAAAAAAAAAAAAAAAAAA/AAAAAAAAAKCGAQAAAAAAAAAAAAAAAAAMAAAAAQAAAAAAAAAAAAAAAAAAAB8AAABUAAAAhJawABp8qgAAAAAAAAAAAAAAAAAAAAAAAAAAAAAAAAAAAAAAAAAAAAAAAAB/f38AeI+jAMvLywDAwP8Af39/AAAAAAAAAAAAAAAAAAAAAAAAAAAAIQAAABgAAAAUAAAAsDoAAMsNAACcPgAAtxEAABAAAAAmAAAACAAAAP//////////"/>
              </a:ext>
            </a:extLst>
          </p:cNvSpPr>
          <p:nvPr/>
        </p:nvSpPr>
        <p:spPr>
          <a:xfrm>
            <a:off x="9540240" y="2242185"/>
            <a:ext cx="637540" cy="637540"/>
          </a:xfrm>
          <a:prstGeom prst="ellipse">
            <a:avLst/>
          </a:prstGeom>
          <a:gradFill flip="none" rotWithShape="1">
            <a:gsLst>
              <a:gs pos="0">
                <a:srgbClr val="8496B0"/>
              </a:gs>
              <a:gs pos="100000">
                <a:srgbClr val="1A7CAA"/>
              </a:gs>
            </a:gsLst>
            <a:lin ang="2700000" scaled="0"/>
            <a:tileRect/>
          </a:gradFill>
          <a:ln>
            <a:noFill/>
          </a:ln>
          <a:effectLst>
            <a:outerShdw blurRad="290830" dist="50289" dir="2700000" algn="bl">
              <a:srgbClr val="788FA3">
                <a:alpha val="60000"/>
              </a:srgbClr>
            </a:outerShdw>
          </a:effectLst>
        </p:spPr>
      </p:sp>
      <p:sp>
        <p:nvSpPr>
          <p:cNvPr id="8" name="Text 5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mdz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sDoAAMsNAACcPgAAtxEAABAAAAAmAAAACAAAAP//////////"/>
              </a:ext>
            </a:extLst>
          </p:cNvSpPr>
          <p:nvPr/>
        </p:nvSpPr>
        <p:spPr>
          <a:xfrm>
            <a:off x="9540240" y="2242185"/>
            <a:ext cx="637540" cy="637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5+bm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10" name="Text 7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+AUAACoDAACwRgAANwcAABAgAAAmAAAACAAAAP//////////"/>
              </a:ext>
            </a:extLst>
          </p:cNvSpPr>
          <p:nvPr/>
        </p:nvSpPr>
        <p:spPr>
          <a:xfrm>
            <a:off x="970280" y="514350"/>
            <a:ext cx="1052068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Kya Hai Sentiment Analysis?</a:t>
            </a:r>
            <a:endParaRPr lang="en-us" sz="160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QAwAAE8OAABXEAAAAhAAABAgAAAmAAAACAAAAP//////////"/>
              </a:ext>
            </a:extLst>
          </p:cNvSpPr>
          <p:nvPr/>
        </p:nvSpPr>
        <p:spPr>
          <a:xfrm>
            <a:off x="1991360" y="2326005"/>
            <a:ext cx="66484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01</a:t>
            </a:r>
            <a:endParaRPr lang="en-us" sz="1600" cap="none"/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o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QgIAADcVAADjGQAAhhkAABAAAAAmAAAACAAAAP//////////"/>
              </a:ext>
            </a:extLst>
          </p:cNvSpPr>
          <p:nvPr/>
        </p:nvSpPr>
        <p:spPr>
          <a:xfrm>
            <a:off x="367030" y="3448685"/>
            <a:ext cx="3841115" cy="7004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Sentiment Analysis Definition</a:t>
            </a:r>
            <a:endParaRPr lang="en-us" sz="1600" cap="none"/>
          </a:p>
        </p:txBody>
      </p:sp>
      <p:sp>
        <p:nvSpPr>
          <p:cNvPr id="14" name="Text 11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UwIAAJEXAADRGQAAziEAABAgAAAmAAAACAAAAP//////////"/>
              </a:ext>
            </a:extLst>
          </p:cNvSpPr>
          <p:nvPr/>
        </p:nvSpPr>
        <p:spPr>
          <a:xfrm>
            <a:off x="377825" y="3830955"/>
            <a:ext cx="3818890" cy="16643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Sentiment Analysis is an AI technique that analyzes human emotions from text. It determines whether a review, tweet, or comment is positive, negative, or neutral. This process is also known as Opinion Mining.</a:t>
            </a:r>
            <a:endParaRPr lang="en-us" sz="160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o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WSMAAHALAABxJwAAIw0AABAgAAAmAAAACAAAAP//////////"/>
              </a:ext>
            </a:extLst>
          </p:cNvSpPr>
          <p:nvPr/>
        </p:nvSpPr>
        <p:spPr>
          <a:xfrm>
            <a:off x="5746115" y="1859280"/>
            <a:ext cx="665480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02</a:t>
            </a:r>
            <a:endParaRPr lang="en-us" sz="1600" cap="none"/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HxsAAKoQAAB2MQAA+RQAABAAAAAmAAAACAAAAP//////////"/>
              </a:ext>
            </a:extLst>
          </p:cNvSpPr>
          <p:nvPr/>
        </p:nvSpPr>
        <p:spPr>
          <a:xfrm>
            <a:off x="4408805" y="2708910"/>
            <a:ext cx="3631565" cy="7004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Project Objective</a:t>
            </a:r>
            <a:endParaRPr lang="en-us" sz="1600" cap="none"/>
          </a:p>
        </p:txBody>
      </p:sp>
      <p:sp>
        <p:nvSpPr>
          <p:cNvPr id="17" name="Text 14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sRoAAAUTAAC7MQAAjRsAABAgAAAmAAAACAAAAP//////////"/>
              </a:ext>
            </a:extLst>
          </p:cNvSpPr>
          <p:nvPr/>
        </p:nvSpPr>
        <p:spPr>
          <a:xfrm>
            <a:off x="4338955" y="3091815"/>
            <a:ext cx="3745230" cy="1386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Our project aims to automatically detect the mood of any text using the TextBlob library. It helps in understanding public opinion from various sources like reviews and social media.</a:t>
            </a:r>
            <a:endParaRPr lang="en-us" sz="1600" cap="none"/>
          </a:p>
        </p:txBody>
      </p:sp>
      <p:sp>
        <p:nvSpPr>
          <p:cNvPr id="18" name="Text 15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M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mjoAANEOAACxPgAAhBAAABAgAAAmAAAACAAAAP//////////"/>
              </a:ext>
            </a:extLst>
          </p:cNvSpPr>
          <p:nvPr/>
        </p:nvSpPr>
        <p:spPr>
          <a:xfrm>
            <a:off x="9526270" y="2408555"/>
            <a:ext cx="66484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03</a:t>
            </a:r>
            <a:endParaRPr lang="en-us" sz="1600" cap="none"/>
          </a:p>
        </p:txBody>
      </p:sp>
      <p:sp>
        <p:nvSpPr>
          <p:cNvPr id="19" name="Text 16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6jEAABoVAACLSQAAaRkAABAAAAAmAAAACAAAAP//////////"/>
              </a:ext>
            </a:extLst>
          </p:cNvSpPr>
          <p:nvPr/>
        </p:nvSpPr>
        <p:spPr>
          <a:xfrm>
            <a:off x="8114030" y="3430270"/>
            <a:ext cx="3841115" cy="7004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Applications</a:t>
            </a:r>
            <a:endParaRPr lang="en-us" sz="1600" cap="none"/>
          </a:p>
        </p:txBody>
      </p:sp>
      <p:sp>
        <p:nvSpPr>
          <p:cNvPr id="20" name="Text 17"/>
          <p:cNvSpPr>
            <a:extLst>
              <a:ext uri="smNativeData">
                <pr:smNativeData xmlns:pr="smNativeData" xmlns="smNativeData" val="SMDATA_15_b4QqaRMAAAAlAAAAZAAAAE0AAAAASAAAAEgAAABI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MzIAAHUXAAA9SQAA/R8AABAgAAAmAAAACAAAAP//////////"/>
              </a:ext>
            </a:extLst>
          </p:cNvSpPr>
          <p:nvPr/>
        </p:nvSpPr>
        <p:spPr>
          <a:xfrm>
            <a:off x="8160385" y="3813175"/>
            <a:ext cx="3745230" cy="13868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45720" rIns="45720" bIns="4572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This technique is widely used in analyzing product reviews, monitoring social media, and measuring customer satisfaction. It helps businesses make informed decisions based on public sentiment.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5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2-d2nf8518bjvh7rlj09b0.jpe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JAMAAAUFAAAAAAAAQwQAAAAAAABkAAAAZAAAAAAAAAAjAAAABAAAAGQAAAAXAAAAFAAAAAAAAAAAAAAA/38AAP9/AAAAAAAACQAAAAQAAAAAAAAAHgAAAGgAAAAAAAAAAAAAAAAAAAAAAAAAAAAAABAnAAAQJwAAAAAAAAAAAAAAAAAAACg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X///8BAAAAAAAAAAAAAAAAAAAAAAAAAAAAAAAAAAAAAAAAAAAAAAACf39/AOfm5gPMzMwAwMD/AH9/fwAAAAAAAAAAAAAAAAD///8AAAAAACEAAAAYAAAAFAAAAAAAAAAEAAAAoCEAADAqAAAQAAAAJgAAAAgAAAD//////////w=="/>
              </a:ext>
            </a:extLst>
          </p:cNvPicPr>
          <p:nvPr/>
        </p:nvPicPr>
        <p:blipFill>
          <a:blip r:embed="rId3"/>
          <a:srcRect l="8040" t="12850" r="0" b="10910"/>
          <a:stretch>
            <a:fillRect/>
          </a:stretch>
        </p:blipFill>
        <p:spPr>
          <a:xfrm>
            <a:off x="0" y="2540"/>
            <a:ext cx="5466080" cy="68554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QAAAA0AAAAAkAAAAEgAAACQAAAASAAAAAAAAAAAAAAAAAAAAAEAAABQAAAAAAAAAAAAAAAAAAAAAADwvwAAAAAAAOA/AAAAAAAA4D8AAAAAAADgPwAAAAAAAOA/AAAAAAAA4D8AAAAAAADgPwAAAAAAAOA/AAAAAAAA4D8CAAAAjAAAAAEAAAADAAAA1O34ABFTcgBLAAAASwAAAAAAAAAAAAAAAAAAAAAAAAAAAAAAeAAAAAEAAABAAAAAYwAAAGQAAAA7AQAAAAAAAAEAAAAyAAAAKKTe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BYFIeAAAAaAAAAAEAAAAAAAAAAAAAAAAAAAAAAAAAECcAABAnAAAAAAAAAAAAAAAAAAAAAEp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1O34ABFTcgAopN4AAAAAAAAAAAAAAAAAAAAAAAAAAAAAAAAAAAAAAAAAAAB/f38A5+bmA8zMzADAwP8Af39/AAAAAAAAAAAAAAAAAAAAAAAAAAAAIQAAABgAAAAUAAAAxf///53///9xIQAAJCoAABAAAAAmAAAACAAAAP//////////"/>
              </a:ext>
            </a:extLst>
          </p:cNvSpPr>
          <p:nvPr/>
        </p:nvSpPr>
        <p:spPr>
          <a:xfrm>
            <a:off x="-37465" y="-62865"/>
            <a:ext cx="5473700" cy="6913245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D4EDF8">
                  <a:alpha val="26000"/>
                </a:srgbClr>
              </a:gs>
              <a:gs pos="50000">
                <a:srgbClr val="28A4DE">
                  <a:alpha val="0"/>
                </a:srgbClr>
              </a:gs>
              <a:gs pos="100000">
                <a:srgbClr val="115372">
                  <a:alpha val="2600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WR26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xf///53///9xIQAAJCoAABAAAAAmAAAACAAAAP//////////"/>
              </a:ext>
            </a:extLst>
          </p:cNvSpPr>
          <p:nvPr/>
        </p:nvSpPr>
        <p:spPr>
          <a:xfrm>
            <a:off x="-37465" y="-62865"/>
            <a:ext cx="5473700" cy="691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pic>
        <p:nvPicPr>
          <p:cNvPr id="5" name="Image 1" descr="https://kimi-img.moonshot.cn/pub/slides/slides_tmpl/image/25-08-27-20:03:32-d2nf8518bjvh7rlj09a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X///8BAAAAAAAAAAAAAAAAAAAAAAAAAAAAAAAAAAAAAAAAAAAAAAACf39/AOfm5gPMzMwAwMD/AH9/fwAAAAAAAAAAAAAAAAD///8AAAAAACEAAAAYAAAAFAAAAKUSAADIAAAAd0AAABgf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030855" y="127000"/>
            <a:ext cx="7448550" cy="4927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 2" descr="https://kimi-img.moonshot.cn/pub/slides/slides_tmpl/image/25-08-27-20:03:31-d2nf84p8bjvh7rlj098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C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X///8BAAAAAAAAAAAAAAAAAAAAAAAAAAAAAAAAAAAAAAAAAAAAAAACf39/AOfm5gPMzMwAwMD/AH9/fwAAAAAAAAAAAAAAAAD///8AAAAAACEAAAAYAAAAFAAAAF0uAABj////mUsAABQa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743190" y="-306070"/>
            <a:ext cx="4338955" cy="47523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Image 3" descr="https://kimi-img.moonshot.cn/pub/slides/slides_tmpl/image/25-08-27-20:03:31-d2nf84p8bjvh7rlj098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MaX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X///8BAAAAAAAAAAAAAAAAAAAAAAAAAAAAAAAAAAAAAAAAAAAAAAACf39/AOfm5gPMzMwAwMD/AH9/fwAAAAAAAAAAAAAAAAD///8AAAAAACEAAAAYAAAAFAAAAFIwAAAqDQAAA0sAAGcq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854950" y="2139950"/>
            <a:ext cx="4338955" cy="4752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Shape 2"/>
          <p:cNvSpPr>
            <a:extLst>
              <a:ext uri="smNativeData">
                <pr:smNativeData xmlns:pr="smNativeData" xmlns="smNativeData" val="SMDATA_15_b4QqaRMAAAAlAAAAZAAAAA0AAAAAkAAAAEgAAACQAAAASAAAAAAAAAAAAAAAAAAAAAEAAABQAAAAAAAAAAAA4D8AAAAAAADgPwAAAAAAAOA/AAAAAAAA4D8AAAAAAADgPwAAAAAAAOA/AAAAAAAA4D8AAAAAAADgPwAAAAAAAOA/AAAAAAAA4D8CAAAAjAAAAAEAAAAAAAAA09jg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09jgAP///wEAAAAAAAAAAAAAAAAAAAAAAAAAAAAAAAAAAAAAAAAAAAAAAAB/f38A5+bmA8zMzADAwP8Af39/AAAAAAAAAAAAAAAAAAAAAAAAAAAAIQAAABgAAAAUAAAAxzYAAOb///8mSwAAMioAABAAAAAmAAAACAAAAP//////////"/>
              </a:ext>
            </a:extLst>
          </p:cNvSpPr>
          <p:nvPr/>
        </p:nvSpPr>
        <p:spPr>
          <a:xfrm rot="16200000">
            <a:off x="7122795" y="1765300"/>
            <a:ext cx="6875780" cy="3311525"/>
          </a:xfrm>
          <a:prstGeom prst="rect">
            <a:avLst/>
          </a:prstGeom>
          <a:solidFill>
            <a:srgbClr val="D3D8E0"/>
          </a:solidFill>
          <a:ln>
            <a:noFill/>
          </a:ln>
          <a:effectLst/>
        </p:spPr>
      </p:sp>
      <p:sp>
        <p:nvSpPr>
          <p:cNvPr id="9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p6x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xzYAAOb///8mSwAAMioAABAAAAAmAAAACAAAAP//////////"/>
              </a:ext>
            </a:extLst>
          </p:cNvSpPr>
          <p:nvPr/>
        </p:nvSpPr>
        <p:spPr>
          <a:xfrm rot="16200000">
            <a:off x="7122795" y="1765300"/>
            <a:ext cx="6875780" cy="3311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10" name="Text 4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Xq7T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6wEAAIcGAACfHwAAhRMAABAAAAAmAAAACAAAAP//////////"/>
              </a:ext>
            </a:extLst>
          </p:cNvSpPr>
          <p:nvPr/>
        </p:nvSpPr>
        <p:spPr>
          <a:xfrm>
            <a:off x="311785" y="1061085"/>
            <a:ext cx="4828540" cy="2112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2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Real Life Mein Kahan Kaam Aata Hai?</a:t>
            </a:r>
            <a:endParaRPr lang="en-us" sz="1600" cap="none"/>
          </a:p>
        </p:txBody>
      </p:sp>
      <p:sp>
        <p:nvSpPr>
          <p:cNvPr id="11" name="Text 5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LSQAAIcGAAAVNQAAlw4AABAAAAAmAAAACAAAAP//////////"/>
              </a:ext>
            </a:extLst>
          </p:cNvSpPr>
          <p:nvPr/>
        </p:nvSpPr>
        <p:spPr>
          <a:xfrm>
            <a:off x="5880735" y="1061085"/>
            <a:ext cx="2748280" cy="1310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Product Reviews</a:t>
            </a:r>
            <a:endParaRPr lang="en-us" sz="1600" cap="none"/>
          </a:p>
        </p:txBody>
      </p:sp>
      <p:sp>
        <p:nvSpPr>
          <p:cNvPr id="12" name="Text 6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WPTd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dSMAAHMTAAAzNgAA/yQAABAgAAAmAAAACAAAAP//////////"/>
              </a:ext>
            </a:extLst>
          </p:cNvSpPr>
          <p:nvPr/>
        </p:nvSpPr>
        <p:spPr>
          <a:xfrm>
            <a:off x="5763895" y="3161665"/>
            <a:ext cx="3046730" cy="2852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Sentiment Analysis helps companies understand customer feedback on products. By analyzing reviews, businesses can identify strengths and weaknesses, leading to better product development and customer satisfaction.</a:t>
            </a:r>
            <a:endParaRPr lang="en-us" sz="1600" cap="none"/>
          </a:p>
        </p:txBody>
      </p:sp>
      <p:sp>
        <p:nvSpPr>
          <p:cNvPr id="13" name="Text 7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Z9q+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QjgAAIcGAAAqSQAAlw4AABAAAAAmAAAACAAAAP//////////"/>
              </a:ext>
            </a:extLst>
          </p:cNvSpPr>
          <p:nvPr/>
        </p:nvSpPr>
        <p:spPr>
          <a:xfrm>
            <a:off x="9145270" y="1061085"/>
            <a:ext cx="2748280" cy="1310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Social Media Monitoring</a:t>
            </a:r>
            <a:endParaRPr lang="en-us" sz="1600" cap="none"/>
          </a:p>
        </p:txBody>
      </p:sp>
      <p:sp>
        <p:nvSpPr>
          <p:cNvPr id="14" name="Text 8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sLIV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f///wEAAAAAAAAAAAAAAAAAAAAAAAAAAAAAAAAAAAAAAAAAAAAAAAB/f38A5+bmA8zMzADAwP8Af39/AAAAAAAAAAAAAAAAAAAAAAAAAAAAIQAAABgAAAAUAAAAijcAAHMTAABISgAAGCEAABAgAAAmAAAACAAAAP//////////"/>
              </a:ext>
            </a:extLst>
          </p:cNvSpPr>
          <p:nvPr/>
        </p:nvSpPr>
        <p:spPr>
          <a:xfrm>
            <a:off x="9028430" y="3161665"/>
            <a:ext cx="3046730" cy="2218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cap="none">
                <a:solidFill>
                  <a:srgbClr val="000000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On social media platforms, sentiment analysis can gauge public opinion on various topics. It helps brands manage their reputation by monitoring tweets, comments, and posts in real-time.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6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RwMAANwFAAAAAAAAAAAAAAAAAABkAAAAZAAAAAAAAAAjAAAABAAAAGQAAAAXAAAAFAAAAAAAAAAAAAAA/38AAP9/AAAAAAAACQAAAAQAAADg2NP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ksAAC4qAAAQAAAAJgAAAAgAAAD//////////w=="/>
              </a:ext>
            </a:extLst>
          </p:cNvPicPr>
          <p:nvPr/>
        </p:nvPicPr>
        <p:blipFill>
          <a:blip r:embed="rId3"/>
          <a:srcRect l="8390" t="15000" r="0" b="0"/>
          <a:stretch>
            <a:fillRect/>
          </a:stretch>
        </p:blipFill>
        <p:spPr>
          <a:xfrm>
            <a:off x="0" y="0"/>
            <a:ext cx="12193270" cy="68567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Y0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Y0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Y0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ggAANQNAADmEgAAlhQAABAAAAAmAAAACAAAAP//////////"/>
              </a:ext>
            </a:extLst>
          </p:cNvSpPr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02</a:t>
            </a:r>
            <a:endParaRPr lang="en-us" sz="16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1zGy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3AgAAKQVAABnQwAA7BwAABAAAAAmAAAACAAAAP//////////"/>
              </a:ext>
            </a:extLst>
          </p:cNvSpPr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Tools &amp; Dataset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7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1-d2nf84p8bjvh7rlj099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r6eU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UEAABwCAAA7QQAANkW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1371600"/>
            <a:ext cx="76200" cy="23425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CgAAAA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BAAAAAAAAAP///w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3o4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P///wB/f38AAAAAA8zMzADAwP8Af39/AAAAAAAAAAAAAAAAAAAAAAAAAAAAIQAAABgAAAAUAAAAi/7//9UWAAD7SwAA1hYAABAAAAAmAAAACAAAAP//////////"/>
              </a:ext>
            </a:extLst>
          </p:cNvSpPr>
          <p:nvPr/>
        </p:nvSpPr>
        <p:spPr>
          <a:xfrm>
            <a:off x="-236855" y="3711575"/>
            <a:ext cx="12588240" cy="635"/>
          </a:xfrm>
          <a:prstGeom prst="line">
            <a:avLst/>
          </a:prstGeom>
          <a:noFill/>
          <a:ln w="127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/>
        </p:spPr>
      </p:sp>
      <p:pic>
        <p:nvPicPr>
          <p:cNvPr id="4" name="Image 1" descr="https://kimi-img.moonshot.cn/pub/slides/slides_tmpl/image/25-08-27-20:03:31-d2nf84p8bjvh7rlj099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t6eM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nAAB6CAAAuCcAAOMW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380480" y="1377950"/>
            <a:ext cx="76200" cy="23425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 2" descr="https://kimi-img.moonshot.cn/pub/slides/slides_tmpl/image/25-08-27-20:03:31-d2nf84p8bjvh7rlj099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xaUw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AHAAASFwAAmAcAAHs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3750310"/>
            <a:ext cx="76200" cy="23425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Image 3" descr="https://kimi-img.moonshot.cn/pub/slides/slides_tmpl/image/25-08-27-20:03:31-d2nf84p8bjvh7rlj099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r6eU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F4qAAASFwAA1ioAAHsl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887210" y="3750310"/>
            <a:ext cx="76200" cy="23425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hape 1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DAAAAKKTeAMXJzgAAAAAAZAAAAAAAAAAAAAAAAAAAAAAAAAAAAAAAeAAAAAEAAABAAAAAYwAAAGQAAAA7AQAAAAAAAAEAAABQAAAAxcnO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3p4yUeAAAAaAAAAAEAAAAAAAAAAAAAAAAAAAAAAAAAECcAABAnAAAAAAAAAAAAAAAAAAAAAABkZ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KKTeAMXJzgDFyc4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ellipse">
            <a:avLst/>
          </a:prstGeom>
          <a:gradFill flip="none" rotWithShape="1">
            <a:gsLst>
              <a:gs pos="0">
                <a:srgbClr val="28A4DE"/>
              </a:gs>
              <a:gs pos="80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</p:sp>
      <p:sp>
        <p:nvSpPr>
          <p:cNvPr id="8" name="Text 2"/>
          <p:cNvSpPr>
            <a:extLst>
              <a:ext uri="smNativeData">
                <pr:smNativeData xmlns:pr="smNativeData" xmlns="smNativeData" val="SMDATA_15_b4QqaRMAAAAlAAAAZAAAAA0AAAAASAAAAJAAAACQAAAASAAAAAAAAAAB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/r5Q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wQAAHsCAAAVCAAALwYAABAAAAAmAAAACAAAAP//////////"/>
              </a:ext>
            </a:extLst>
          </p:cNvSpPr>
          <p:nvPr/>
        </p:nvSpPr>
        <p:spPr>
          <a:xfrm>
            <a:off x="713105" y="403225"/>
            <a:ext cx="600710" cy="601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5720" tIns="91440" rIns="91440" bIns="45720" numCol="1" spcCol="21590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cap="none"/>
          </a:p>
        </p:txBody>
      </p:sp>
      <p:sp>
        <p:nvSpPr>
          <p:cNvPr id="9" name="Text 3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AUAACoDAACwRgAANwcAABAgAAAmAAAACAAAAP//////////"/>
              </a:ext>
            </a:extLst>
          </p:cNvSpPr>
          <p:nvPr/>
        </p:nvSpPr>
        <p:spPr>
          <a:xfrm>
            <a:off x="970280" y="514350"/>
            <a:ext cx="10520680" cy="65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36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Python + TextBlob + Pandas Trinity</a:t>
            </a:r>
            <a:endParaRPr lang="en-us" sz="1600" cap="none"/>
          </a:p>
        </p:txBody>
      </p:sp>
      <p:sp>
        <p:nvSpPr>
          <p:cNvPr id="10" name="Text 4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QYAAJUIAAD1IQAAfQ0AABAAAAAmAAAACAAAAP//////////"/>
              </a:ext>
            </a:extLst>
          </p:cNvSpPr>
          <p:nvPr/>
        </p:nvSpPr>
        <p:spPr>
          <a:xfrm>
            <a:off x="983615" y="1395095"/>
            <a:ext cx="4536440" cy="797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Python</a:t>
            </a:r>
            <a:endParaRPr lang="en-us" sz="1600" cap="none"/>
          </a:p>
        </p:txBody>
      </p:sp>
      <p:sp>
        <p:nvSpPr>
          <p:cNvPr id="11" name="Text 5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QYAACILAADWIgAA9hEAABAgAAAmAAAACAAAAP//////////"/>
              </a:ext>
            </a:extLst>
          </p:cNvSpPr>
          <p:nvPr/>
        </p:nvSpPr>
        <p:spPr>
          <a:xfrm>
            <a:off x="983615" y="1809750"/>
            <a:ext cx="4679315" cy="1109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Python is the backbone of our project, providing a robust environment for coding and data manipulation. It supports various libraries essential for sentiment analysis.</a:t>
            </a:r>
            <a:endParaRPr lang="en-us" sz="1600" cap="none"/>
          </a:p>
        </p:txBody>
      </p:sp>
      <p:sp>
        <p:nvSpPr>
          <p:cNvPr id="12" name="Text 6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2CgAAJUIAADARAAAfQ0AABAAAAAmAAAACAAAAP//////////"/>
              </a:ext>
            </a:extLst>
          </p:cNvSpPr>
          <p:nvPr/>
        </p:nvSpPr>
        <p:spPr>
          <a:xfrm>
            <a:off x="6639560" y="1395095"/>
            <a:ext cx="4536440" cy="797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Google Colab</a:t>
            </a:r>
            <a:endParaRPr lang="en-us" sz="1600" cap="none"/>
          </a:p>
        </p:txBody>
      </p:sp>
      <p:sp>
        <p:nvSpPr>
          <p:cNvPr id="13" name="Text 7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2CgAACILAAChRQAA9hEAABAgAAAmAAAACAAAAP//////////"/>
              </a:ext>
            </a:extLst>
          </p:cNvSpPr>
          <p:nvPr/>
        </p:nvSpPr>
        <p:spPr>
          <a:xfrm>
            <a:off x="6639560" y="1809750"/>
            <a:ext cx="4679315" cy="1109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Google Colab is an online IDE that allows us to run Python code in a browser. It provides a zero-setup environment with access to powerful computing resources.</a:t>
            </a:r>
            <a:endParaRPr lang="en-us" sz="1600" cap="none"/>
          </a:p>
        </p:txBody>
      </p:sp>
      <p:sp>
        <p:nvSpPr>
          <p:cNvPr id="14" name="Text 8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AgAAKcYAACgJAAAjx0AABAAAAAmAAAACAAAAP//////////"/>
              </a:ext>
            </a:extLst>
          </p:cNvSpPr>
          <p:nvPr/>
        </p:nvSpPr>
        <p:spPr>
          <a:xfrm>
            <a:off x="1417320" y="4007485"/>
            <a:ext cx="4536440" cy="797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TextBlob</a:t>
            </a:r>
            <a:endParaRPr lang="en-us" sz="1600" cap="none"/>
          </a:p>
        </p:txBody>
      </p:sp>
      <p:sp>
        <p:nvSpPr>
          <p:cNvPr id="15" name="Text 9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AgAAFwbAACBJQAAMCIAABAgAAAmAAAACAAAAP//////////"/>
              </a:ext>
            </a:extLst>
          </p:cNvSpPr>
          <p:nvPr/>
        </p:nvSpPr>
        <p:spPr>
          <a:xfrm>
            <a:off x="1417320" y="4447540"/>
            <a:ext cx="4679315" cy="1109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TextBlob is a Python library for processing textual data. It provides a simple API for diving into common natural language processing tasks, such as part-of-speech tagging, noun phrase extraction, and sentiment analysis.</a:t>
            </a:r>
            <a:endParaRPr lang="en-us" sz="1600" cap="none"/>
          </a:p>
        </p:txBody>
      </p:sp>
      <p:sp>
        <p:nvSpPr>
          <p:cNvPr id="16" name="Text 10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9isAAKcYAADeRwAAjx0AABAAAAAmAAAACAAAAP//////////"/>
              </a:ext>
            </a:extLst>
          </p:cNvSpPr>
          <p:nvPr/>
        </p:nvSpPr>
        <p:spPr>
          <a:xfrm>
            <a:off x="7146290" y="4007485"/>
            <a:ext cx="4536440" cy="797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Pandas</a:t>
            </a:r>
            <a:endParaRPr lang="en-us" sz="1600" cap="none"/>
          </a:p>
        </p:txBody>
      </p:sp>
      <p:sp>
        <p:nvSpPr>
          <p:cNvPr id="17" name="Text 11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FpT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9isAAFwbAADfRwAAeyAAABAgAAAmAAAACAAAAP//////////"/>
              </a:ext>
            </a:extLst>
          </p:cNvSpPr>
          <p:nvPr/>
        </p:nvSpPr>
        <p:spPr>
          <a:xfrm>
            <a:off x="7146290" y="4447540"/>
            <a:ext cx="4537075" cy="832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Pandas is used for data manipulation and analysis. It helps in handling datasets, such as CSV files, and provides tools for cleaning and preprocessing data.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8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b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vzgAAMAUAACIUQAAiS0AABAAAAAmAAAACAAAAP//////////"/>
              </a:ext>
            </a:extLst>
          </p:cNvSpPr>
          <p:nvPr/>
        </p:nvSpPr>
        <p:spPr>
          <a:xfrm>
            <a:off x="9224645" y="3373120"/>
            <a:ext cx="4029075" cy="4029075"/>
          </a:xfrm>
          <a:prstGeom prst="ellipse">
            <a:avLst/>
          </a:prstGeom>
          <a:solidFill>
            <a:srgbClr val="FFFFFF">
              <a:alpha val="9000"/>
            </a:srgbClr>
          </a:solidFill>
          <a:ln>
            <a:noFill/>
          </a:ln>
          <a:effectLst/>
        </p:spPr>
      </p:sp>
      <p:sp>
        <p:nvSpPr>
          <p:cNvPr id="3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I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zgAAMAUAACIUQAAiS0AABAAAAAmAAAACAAAAP//////////"/>
              </a:ext>
            </a:extLst>
          </p:cNvSpPr>
          <p:nvPr/>
        </p:nvSpPr>
        <p:spPr>
          <a:xfrm>
            <a:off x="9224645" y="3373120"/>
            <a:ext cx="4029075" cy="4029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pic>
        <p:nvPicPr>
          <p:cNvPr id="4" name="Image 0" descr="https://kimi-img.moonshot.cn/pub/slides/slides_tmpl/image/25-08-27-20:03:31-d2nf84p8bjvh7rlj098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FIwAAAqDQAAA0sAAGc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854950" y="2139950"/>
            <a:ext cx="4338955" cy="4752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2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R0AAOQZAAB2JQAANSUAABAgAAAmAAAACAAAAP//////////"/>
              </a:ext>
            </a:extLst>
          </p:cNvSpPr>
          <p:nvPr/>
        </p:nvSpPr>
        <p:spPr>
          <a:xfrm rot="10800000">
            <a:off x="4872355" y="4208780"/>
            <a:ext cx="1217295" cy="1839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1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“</a:t>
            </a:r>
            <a:endParaRPr lang="en-us" sz="1600" cap="none"/>
          </a:p>
        </p:txBody>
      </p:sp>
      <p:pic>
        <p:nvPicPr>
          <p:cNvPr id="6" name="Image 1" descr="https://kimi-img.moonshot.cn/pub/slides/slides_tmpl/image/25-08-27-20:03:30-d2nf84h8bjvh7rlj0960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xEAADaAgAA+EcAABoE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1203940" y="463550"/>
            <a:ext cx="495300" cy="2032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5_b4QqaRMAAAAlAAAAZAAAAE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IEE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IgMAAO0EAADKBwAAPhAAABAgAAAmAAAACAAAAP//////////"/>
              </a:ext>
            </a:extLst>
          </p:cNvSpPr>
          <p:nvPr/>
        </p:nvSpPr>
        <p:spPr>
          <a:xfrm>
            <a:off x="509270" y="800735"/>
            <a:ext cx="756920" cy="1839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21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“</a:t>
            </a:r>
            <a:endParaRPr lang="en-us" sz="1600" cap="none"/>
          </a:p>
        </p:txBody>
      </p:sp>
      <p:pic>
        <p:nvPicPr>
          <p:cNvPr id="8" name="Image 2" descr="https://kimi-img.moonshot.cn/pub/slides/slides_tmpl/image/25-08-27-20:03:31-d2nf84p8bjvh7rlj0970.jpe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IQIAADoCAAAcAAAANgM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KsoAADf////mEsAAGcqAAAQAAAAJgAAAAgAAAD//////////w=="/>
              </a:ext>
            </a:extLst>
          </p:cNvPicPr>
          <p:nvPr/>
        </p:nvPicPr>
        <p:blipFill>
          <a:blip r:embed="rId5"/>
          <a:srcRect l="5450" t="5700" r="280" b="8220"/>
          <a:stretch>
            <a:fillRect/>
          </a:stretch>
        </p:blipFill>
        <p:spPr>
          <a:xfrm>
            <a:off x="6610985" y="-20955"/>
            <a:ext cx="5677535" cy="69138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4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wcAAAUKAAB+JgAA1RMAABAAAAAmAAAACAAAAP//////////"/>
              </a:ext>
            </a:extLst>
          </p:cNvSpPr>
          <p:nvPr/>
        </p:nvSpPr>
        <p:spPr>
          <a:xfrm>
            <a:off x="1236345" y="1628775"/>
            <a:ext cx="5020945" cy="15951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Dataset: Reviews Ka Khazana</a:t>
            </a:r>
            <a:endParaRPr lang="en-us" sz="1600" cap="none"/>
          </a:p>
        </p:txBody>
      </p:sp>
      <p:sp>
        <p:nvSpPr>
          <p:cNvPr id="10" name="Text 5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wcAACcUAACgJgAAuhgAABAAAAAmAAAACAAAAP//////////"/>
              </a:ext>
            </a:extLst>
          </p:cNvSpPr>
          <p:nvPr/>
        </p:nvSpPr>
        <p:spPr>
          <a:xfrm>
            <a:off x="1236345" y="3275965"/>
            <a:ext cx="5042535" cy="743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cap="none">
                <a:solidFill>
                  <a:srgbClr val="7EC9EB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Dataset Collection</a:t>
            </a:r>
            <a:endParaRPr lang="en-us" sz="1600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/r5Q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mwcAAHsXAABPJAAAiyIAABAAAAAmAAAACAAAAP//////////"/>
              </a:ext>
            </a:extLst>
          </p:cNvSpPr>
          <p:nvPr/>
        </p:nvSpPr>
        <p:spPr>
          <a:xfrm>
            <a:off x="1236345" y="3816985"/>
            <a:ext cx="4665980" cy="1798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We collected a diverse dataset of product reviews, including positive, negative, and neutral comments. This dataset helps in training and testing our sentiment analysis model accurately.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9">
    <p:bg>
      <p:bgPr>
        <a:solidFill>
          <a:srgbClr val="0E1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/>
          <p:cNvPicPr>
            <a:picLocks noChangeAspect="1"/>
            <a:extLst>
              <a:ext uri="smNativeData">
                <pr:smNativeData xmlns:pr="smNativeData" xmlns="smNativeData" val="SMDATA_17_b4QqaRMAAAAlAAAAEQAAAC0AAAAAkAAAAEgAAACQAAAAS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RwMAANwF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ksAAC4qAAAQAAAAJgAAAAgAAAD//////////w=="/>
              </a:ext>
            </a:extLst>
          </p:cNvPicPr>
          <p:nvPr/>
        </p:nvPicPr>
        <p:blipFill>
          <a:blip r:embed="rId3"/>
          <a:srcRect l="8390" t="15000" r="0" b="0"/>
          <a:stretch>
            <a:fillRect/>
          </a:stretch>
        </p:blipFill>
        <p:spPr>
          <a:xfrm>
            <a:off x="0" y="0"/>
            <a:ext cx="12193270" cy="68567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b4QqaRMAAAAlAAAAZgAAAA0AAAAAkAAAAEgAAACQAAAASAAAAAAAAAAAAAAAAAAAAAEAAABQAAAAAAAAAAAA8D8AAAAAAADwPwAAAAAAAOA/AAAAAAAA4D8AAAAAAADgPwAAAAAAAOA/AAAAAAAA4D8AAAAAAADgPwAAAAAAAOA/AAAAAAAA4D8CAAAAjAAAAAEAAAAAAAAA////AP///wh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8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effectLst/>
        </p:spPr>
      </p:sp>
      <p:sp>
        <p:nvSpPr>
          <p:cNvPr id="4" name="Text 1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DwAAF0HAACSVgAA1yEAABAAAAAmAAAACAAAAP//////////"/>
              </a:ext>
            </a:extLst>
          </p:cNvSpPr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ggAANQNAADmEgAAlhQAABAAAAAmAAAACAAAAP//////////"/>
              </a:ext>
            </a:extLst>
          </p:cNvSpPr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cap="none">
                <a:solidFill>
                  <a:srgbClr val="218EC1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03</a:t>
            </a:r>
            <a:endParaRPr lang="en-us" sz="16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b4QqaRMAAAAlAAAAZAAAAA0AAAAAAAAAAAAAAAAAAAAAAAAAAAAAAAAAAAAAAAAAAAEAAABQAAAAAAAAAAAA4D8AAAAAAADgPwAAAAAAAOA/AAAAAAAA4D8AAAAAAADgPwAAAAAAAOA/AAAAAAAA4D8AAAAAAADgPwAAAAAAAOA/AAAAAAAA4D8CAAAAjAAAAAAAAAAAAAAAAAAA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3AgAAKQVAABnQwAA7BwAABAAAAAmAAAACAAAAP//////////"/>
              </a:ext>
            </a:extLst>
          </p:cNvSpPr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cap="none">
                <a:solidFill>
                  <a:srgbClr val="FFFFFF"/>
                </a:solidFill>
                <a:latin typeface="MiSans" pitchFamily="2" charset="-122"/>
                <a:ea typeface="MiSans" pitchFamily="2" charset="-122"/>
                <a:cs typeface="MiSans" pitchFamily="2" charset="-122"/>
              </a:rPr>
              <a:t>Pipeline Steps</a:t>
            </a:r>
            <a:endParaRPr lang="en-us" sz="1600" cap="none"/>
          </a:p>
        </p:txBody>
      </p:sp>
    </p:spTree>
  </p:cSld>
  <p:clrMapOvr>
    <a:masterClrMapping/>
  </p:clrMapOvr>
  <p:transition spd="fast" p14:dur="800">
    <p:fade/>
    <p:extLst>
      <p:ext uri="smNativeData">
        <pr:smNativeData xmlns:pr="smNativeData" xmlns="smNativeData" val="b4QqaQAAAAAgAwAAAAAAAAYAAAAAAAAAAAAAAAAAAAAAAAAAAQAAAAAAAAAAAAAAAAAAAAAAAAAAAAAA" duo="b4QqaQAAAAAAAAAAAAAAAAAAAAA="/>
      </p:ext>
    </p:extLst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000000"/>
        </a:accent1>
        <a:accent2>
          <a:srgbClr val="35434E"/>
        </a:accent2>
        <a:accent3>
          <a:srgbClr val="C5C9CE"/>
        </a:accent3>
        <a:accent4>
          <a:srgbClr val="FFFFFF"/>
        </a:accent4>
        <a:accent5>
          <a:srgbClr val="808080"/>
        </a:accent5>
        <a:accent6>
          <a:srgbClr val="28A4DE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000000"/>
        </a:accent1>
        <a:accent2>
          <a:srgbClr val="35434E"/>
        </a:accent2>
        <a:accent3>
          <a:srgbClr val="C5C9CE"/>
        </a:accent3>
        <a:accent4>
          <a:srgbClr val="FFFFFF"/>
        </a:accent4>
        <a:accent5>
          <a:srgbClr val="808080"/>
        </a:accent5>
        <a:accent6>
          <a:srgbClr val="28A4DE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000000"/>
    </a:accent1>
    <a:accent2>
      <a:srgbClr val="35434E"/>
    </a:accent2>
    <a:accent3>
      <a:srgbClr val="C5C9CE"/>
    </a:accent3>
    <a:accent4>
      <a:srgbClr val="FFFFFF"/>
    </a:accent4>
    <a:accent5>
      <a:srgbClr val="808080"/>
    </a:accent5>
    <a:accent6>
      <a:srgbClr val="28A4D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TextBlob Sentiment Analyzer</dc:title>
  <dc:subject>TextBlob Sentiment Analyzer</dc:subject>
  <dc:creator>Kimi</dc:creator>
  <cp:keywords/>
  <dc:description/>
  <cp:lastModifiedBy>aqi</cp:lastModifiedBy>
  <cp:revision>0</cp:revision>
  <dcterms:created xsi:type="dcterms:W3CDTF">2025-10-27T05:57:26Z</dcterms:created>
  <dcterms:modified xsi:type="dcterms:W3CDTF">2025-11-29T05:28:15Z</dcterms:modified>
</cp:coreProperties>
</file>